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42" r:id="rId1"/>
  </p:sldMasterIdLst>
  <p:notesMasterIdLst>
    <p:notesMasterId r:id="rId30"/>
  </p:notesMasterIdLst>
  <p:sldIdLst>
    <p:sldId id="256" r:id="rId2"/>
    <p:sldId id="283" r:id="rId3"/>
    <p:sldId id="258" r:id="rId4"/>
    <p:sldId id="260" r:id="rId5"/>
    <p:sldId id="257" r:id="rId6"/>
    <p:sldId id="281" r:id="rId7"/>
    <p:sldId id="259" r:id="rId8"/>
    <p:sldId id="261" r:id="rId9"/>
    <p:sldId id="265" r:id="rId10"/>
    <p:sldId id="262" r:id="rId11"/>
    <p:sldId id="266" r:id="rId12"/>
    <p:sldId id="271" r:id="rId13"/>
    <p:sldId id="272" r:id="rId14"/>
    <p:sldId id="273" r:id="rId15"/>
    <p:sldId id="274" r:id="rId16"/>
    <p:sldId id="275" r:id="rId17"/>
    <p:sldId id="276" r:id="rId18"/>
    <p:sldId id="277" r:id="rId19"/>
    <p:sldId id="282" r:id="rId20"/>
    <p:sldId id="267" r:id="rId21"/>
    <p:sldId id="263" r:id="rId22"/>
    <p:sldId id="279" r:id="rId23"/>
    <p:sldId id="268" r:id="rId24"/>
    <p:sldId id="264" r:id="rId25"/>
    <p:sldId id="269" r:id="rId26"/>
    <p:sldId id="278" r:id="rId27"/>
    <p:sldId id="280" r:id="rId28"/>
    <p:sldId id="27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ABC"/>
    <a:srgbClr val="0436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6" autoAdjust="0"/>
    <p:restoredTop sz="96448" autoAdjust="0"/>
  </p:normalViewPr>
  <p:slideViewPr>
    <p:cSldViewPr snapToGrid="0">
      <p:cViewPr varScale="1">
        <p:scale>
          <a:sx n="112" d="100"/>
          <a:sy n="112" d="100"/>
        </p:scale>
        <p:origin x="504" y="108"/>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131D9-6C81-40A2-BB71-87D1744A3621}" type="datetimeFigureOut">
              <a:rPr lang="en-US" smtClean="0"/>
              <a:t>4/29/2014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32A4E-5C1E-4DC7-A8B0-BFA98608E693}" type="slidenum">
              <a:rPr lang="en-US" smtClean="0"/>
              <a:t>‹#›</a:t>
            </a:fld>
            <a:endParaRPr lang="en-US"/>
          </a:p>
        </p:txBody>
      </p:sp>
    </p:spTree>
    <p:extLst>
      <p:ext uri="{BB962C8B-B14F-4D97-AF65-F5344CB8AC3E}">
        <p14:creationId xmlns:p14="http://schemas.microsoft.com/office/powerpoint/2010/main" val="341884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1</a:t>
            </a:fld>
            <a:endParaRPr lang="en-US"/>
          </a:p>
        </p:txBody>
      </p:sp>
    </p:spTree>
    <p:extLst>
      <p:ext uri="{BB962C8B-B14F-4D97-AF65-F5344CB8AC3E}">
        <p14:creationId xmlns:p14="http://schemas.microsoft.com/office/powerpoint/2010/main" val="2347145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24</a:t>
            </a:fld>
            <a:endParaRPr lang="en-US"/>
          </a:p>
        </p:txBody>
      </p:sp>
    </p:spTree>
    <p:extLst>
      <p:ext uri="{BB962C8B-B14F-4D97-AF65-F5344CB8AC3E}">
        <p14:creationId xmlns:p14="http://schemas.microsoft.com/office/powerpoint/2010/main" val="360671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team would like to extend their gratitude to numerous individuals for their time and assistance in completing this project. We thank Dr. Paul Gremillion of NAU for his technological guidance, Dr. Michael Ketterer of Metropolitan State College of Denver for his uranium and arsenic testing and analysis, Dr. Bridget Bero of NAU for providing project guidance, Dr. Wilbert Odem of NAU for donating his well water, Dr. Terry Baxter of NAU for assisting with laboratory needs, and the staff at the Lake Mary Water Treatment Plant in Flagstaff, Arizona for allowing us to use untreated Lake Mary water from their tap. </a:t>
            </a:r>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26</a:t>
            </a:fld>
            <a:endParaRPr lang="en-US"/>
          </a:p>
        </p:txBody>
      </p:sp>
    </p:spTree>
    <p:extLst>
      <p:ext uri="{BB962C8B-B14F-4D97-AF65-F5344CB8AC3E}">
        <p14:creationId xmlns:p14="http://schemas.microsoft.com/office/powerpoint/2010/main" val="108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4</a:t>
            </a:fld>
            <a:endParaRPr lang="en-US"/>
          </a:p>
        </p:txBody>
      </p:sp>
    </p:spTree>
    <p:extLst>
      <p:ext uri="{BB962C8B-B14F-4D97-AF65-F5344CB8AC3E}">
        <p14:creationId xmlns:p14="http://schemas.microsoft.com/office/powerpoint/2010/main" val="25486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order to provide safe drinking water to the residents of the former Bennett Freeze Area (BFA) of the Navajo Nation. </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project serves the residents of the former BFA and the project client, Forgotten People, which is a non-profit organization that advocates for the well-being of the residents of the former BFA by coordinating with other organizations interested in infrastructure development projects within the region. </a:t>
            </a:r>
          </a:p>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5</a:t>
            </a:fld>
            <a:endParaRPr lang="en-US"/>
          </a:p>
        </p:txBody>
      </p:sp>
    </p:spTree>
    <p:extLst>
      <p:ext uri="{BB962C8B-B14F-4D97-AF65-F5344CB8AC3E}">
        <p14:creationId xmlns:p14="http://schemas.microsoft.com/office/powerpoint/2010/main" val="411008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6</a:t>
            </a:fld>
            <a:endParaRPr lang="en-US"/>
          </a:p>
        </p:txBody>
      </p:sp>
    </p:spTree>
    <p:extLst>
      <p:ext uri="{BB962C8B-B14F-4D97-AF65-F5344CB8AC3E}">
        <p14:creationId xmlns:p14="http://schemas.microsoft.com/office/powerpoint/2010/main" val="311245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9</a:t>
            </a:fld>
            <a:endParaRPr lang="en-US"/>
          </a:p>
        </p:txBody>
      </p:sp>
    </p:spTree>
    <p:extLst>
      <p:ext uri="{BB962C8B-B14F-4D97-AF65-F5344CB8AC3E}">
        <p14:creationId xmlns:p14="http://schemas.microsoft.com/office/powerpoint/2010/main" val="267515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10</a:t>
            </a:fld>
            <a:endParaRPr lang="en-US"/>
          </a:p>
        </p:txBody>
      </p:sp>
    </p:spTree>
    <p:extLst>
      <p:ext uri="{BB962C8B-B14F-4D97-AF65-F5344CB8AC3E}">
        <p14:creationId xmlns:p14="http://schemas.microsoft.com/office/powerpoint/2010/main" val="114110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32A4E-5C1E-4DC7-A8B0-BFA98608E693}" type="slidenum">
              <a:rPr lang="en-US" smtClean="0"/>
              <a:t>14</a:t>
            </a:fld>
            <a:endParaRPr lang="en-US"/>
          </a:p>
        </p:txBody>
      </p:sp>
    </p:spTree>
    <p:extLst>
      <p:ext uri="{BB962C8B-B14F-4D97-AF65-F5344CB8AC3E}">
        <p14:creationId xmlns:p14="http://schemas.microsoft.com/office/powerpoint/2010/main" val="312229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Why no IER?</a:t>
            </a:r>
          </a:p>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20</a:t>
            </a:fld>
            <a:endParaRPr lang="en-US"/>
          </a:p>
        </p:txBody>
      </p:sp>
    </p:spTree>
    <p:extLst>
      <p:ext uri="{BB962C8B-B14F-4D97-AF65-F5344CB8AC3E}">
        <p14:creationId xmlns:p14="http://schemas.microsoft.com/office/powerpoint/2010/main" val="4114203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32A4E-5C1E-4DC7-A8B0-BFA98608E693}" type="slidenum">
              <a:rPr lang="en-US" smtClean="0"/>
              <a:t>21</a:t>
            </a:fld>
            <a:endParaRPr lang="en-US"/>
          </a:p>
        </p:txBody>
      </p:sp>
    </p:spTree>
    <p:extLst>
      <p:ext uri="{BB962C8B-B14F-4D97-AF65-F5344CB8AC3E}">
        <p14:creationId xmlns:p14="http://schemas.microsoft.com/office/powerpoint/2010/main" val="2500113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7FD5E4C-B5FF-4DD2-AD3F-FCC168DF3DA9}" type="datetime1">
              <a:rPr lang="en-US" smtClean="0"/>
              <a:t>4/29/2014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3410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F42EF-E572-494D-BE9E-432FBB88C789}" type="datetime1">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105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CAB1C-F6C6-48CA-B350-629079285273}"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446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D68A8-8BE9-4D61-8BE1-1A90A0CB843D}"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3837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985AA-A793-4AE2-9599-6FC4AA6B0561}"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7459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26FB30-63B4-4870-B547-891E0C750D93}"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59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BCFDE-B9D1-46A0-A191-011A459F04D6}"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633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CDB81-299E-49EB-A5BF-ADB2B0F0D8C7}"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650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221F13-B4DE-4B20-B518-5E5F8678C3D0}"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59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3EFB3B-525B-42B7-A82D-8E22048F38C1}"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82681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24685-56C9-4EA5-9B04-D764415FEDD5}" type="datetime1">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81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EC9DBA-98FF-4596-B4B9-227552BECEB4}" type="datetime1">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54030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99F3E-93F3-44E7-A390-B72E63CD61AD}" type="datetime1">
              <a:rPr lang="en-US" smtClean="0"/>
              <a:t>4/29/2014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867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1847BC-0FFC-40CD-8580-B9144BF1A467}" type="datetime1">
              <a:rPr lang="en-US" smtClean="0"/>
              <a:t>4/29/2014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30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0A635-9927-4378-8C9A-C5A6FCD5F84B}" type="datetime1">
              <a:rPr lang="en-US" smtClean="0"/>
              <a:t>4/29/2014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1623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81FF-32FE-4B47-9672-CF79150B2DA8}" type="datetime1">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4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591B5-49D5-408D-879C-05659BE0D0CE}" type="datetime1">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1934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67B74DA-ADB7-439D-B852-EA76B6077291}" type="datetime1">
              <a:rPr lang="en-US" smtClean="0"/>
              <a:t>4/29/2014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23812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www.amazon.com/Dry-Tec-Hypochlorite-Powdered-Chlorine-Swimming/dp/B00B9HQ2O6"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www.who.int/water_sanitation_health/publications/2011/9789241548151_ch05.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www.epa.gov/region9/superfund/navajo-nation/contaminated-water.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6669" y="1651518"/>
            <a:ext cx="7595119" cy="1539551"/>
          </a:xfrm>
        </p:spPr>
        <p:txBody>
          <a:bodyPr/>
          <a:lstStyle/>
          <a:p>
            <a:r>
              <a:rPr lang="en-US" sz="3200" dirty="0" smtClean="0">
                <a:solidFill>
                  <a:srgbClr val="277ABC"/>
                </a:solidFill>
                <a:latin typeface="+mn-lt"/>
              </a:rPr>
              <a:t>WATER FILTRATION DEVICE FOR URANIUM, ARSENIC, &amp; </a:t>
            </a:r>
            <a:br>
              <a:rPr lang="en-US" sz="3200" dirty="0" smtClean="0">
                <a:solidFill>
                  <a:srgbClr val="277ABC"/>
                </a:solidFill>
                <a:latin typeface="+mn-lt"/>
              </a:rPr>
            </a:br>
            <a:r>
              <a:rPr lang="en-US" sz="3200" dirty="0" smtClean="0">
                <a:solidFill>
                  <a:srgbClr val="277ABC"/>
                </a:solidFill>
                <a:latin typeface="+mn-lt"/>
              </a:rPr>
              <a:t>BACTERIA REMOVAL</a:t>
            </a:r>
            <a:endParaRPr lang="en-US" sz="3200" dirty="0">
              <a:solidFill>
                <a:srgbClr val="277ABC"/>
              </a:solidFill>
              <a:latin typeface="+mn-lt"/>
            </a:endParaRPr>
          </a:p>
        </p:txBody>
      </p:sp>
      <p:sp>
        <p:nvSpPr>
          <p:cNvPr id="3" name="Subtitle 2"/>
          <p:cNvSpPr>
            <a:spLocks noGrp="1"/>
          </p:cNvSpPr>
          <p:nvPr>
            <p:ph type="subTitle" idx="1"/>
          </p:nvPr>
        </p:nvSpPr>
        <p:spPr>
          <a:xfrm>
            <a:off x="2822714" y="3758681"/>
            <a:ext cx="4929808" cy="1447801"/>
          </a:xfrm>
        </p:spPr>
        <p:txBody>
          <a:bodyPr>
            <a:normAutofit fontScale="40000" lnSpcReduction="20000"/>
          </a:bodyPr>
          <a:lstStyle/>
          <a:p>
            <a:pPr algn="l"/>
            <a:r>
              <a:rPr lang="en-US" sz="4500" dirty="0" smtClean="0">
                <a:solidFill>
                  <a:schemeClr val="bg1">
                    <a:lumMod val="50000"/>
                  </a:schemeClr>
                </a:solidFill>
              </a:rPr>
              <a:t>CHERYL DILKS</a:t>
            </a:r>
          </a:p>
          <a:p>
            <a:pPr algn="l"/>
            <a:r>
              <a:rPr lang="en-US" sz="4500" dirty="0" smtClean="0">
                <a:solidFill>
                  <a:schemeClr val="bg1">
                    <a:lumMod val="50000"/>
                  </a:schemeClr>
                </a:solidFill>
              </a:rPr>
              <a:t>TRISTAN WEIR</a:t>
            </a:r>
          </a:p>
          <a:p>
            <a:pPr algn="l"/>
            <a:r>
              <a:rPr lang="en-US" sz="4500" dirty="0" smtClean="0">
                <a:solidFill>
                  <a:schemeClr val="bg1">
                    <a:lumMod val="50000"/>
                  </a:schemeClr>
                </a:solidFill>
              </a:rPr>
              <a:t>YUJIE SUN</a:t>
            </a:r>
          </a:p>
          <a:p>
            <a:pPr algn="l"/>
            <a:r>
              <a:rPr lang="en-US" sz="4500" dirty="0" smtClean="0">
                <a:solidFill>
                  <a:schemeClr val="bg1">
                    <a:lumMod val="50000"/>
                  </a:schemeClr>
                </a:solidFill>
              </a:rPr>
              <a:t>DANIEL CUMMINGS</a:t>
            </a:r>
          </a:p>
          <a:p>
            <a:pPr algn="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619" y="5827059"/>
            <a:ext cx="2451381" cy="954102"/>
          </a:xfrm>
          <a:prstGeom prst="rect">
            <a:avLst/>
          </a:prstGeom>
          <a:ln>
            <a:noFill/>
          </a:ln>
          <a:effectLst>
            <a:softEdge rad="112500"/>
          </a:effectLst>
        </p:spPr>
      </p:pic>
      <p:sp>
        <p:nvSpPr>
          <p:cNvPr id="5" name="Subtitle 2"/>
          <p:cNvSpPr txBox="1">
            <a:spLocks/>
          </p:cNvSpPr>
          <p:nvPr/>
        </p:nvSpPr>
        <p:spPr>
          <a:xfrm>
            <a:off x="6586872" y="3767068"/>
            <a:ext cx="3153747" cy="1371599"/>
          </a:xfrm>
          <a:prstGeom prst="rect">
            <a:avLst/>
          </a:prstGeom>
        </p:spPr>
        <p:txBody>
          <a:bodyPr vert="horz" lIns="91440" tIns="45720" rIns="91440" bIns="45720" rtlCol="0">
            <a:normAutofit lnSpcReduction="1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smtClean="0"/>
              <a:t>Final Presentation</a:t>
            </a:r>
          </a:p>
          <a:p>
            <a:r>
              <a:rPr lang="en-US" dirty="0" smtClean="0"/>
              <a:t>April 25, 2014</a:t>
            </a:r>
          </a:p>
          <a:p>
            <a:pPr algn="r"/>
            <a:endParaRPr lang="en-US" dirty="0"/>
          </a:p>
        </p:txBody>
      </p:sp>
      <p:pic>
        <p:nvPicPr>
          <p:cNvPr id="6" name="Picture 5"/>
          <p:cNvPicPr>
            <a:picLocks noChangeAspect="1"/>
          </p:cNvPicPr>
          <p:nvPr/>
        </p:nvPicPr>
        <p:blipFill>
          <a:blip r:embed="rId4"/>
          <a:stretch>
            <a:fillRect/>
          </a:stretch>
        </p:blipFill>
        <p:spPr>
          <a:xfrm>
            <a:off x="5493096" y="3776905"/>
            <a:ext cx="1162264" cy="1370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2922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682" y="464220"/>
            <a:ext cx="4866859" cy="663827"/>
          </a:xfrm>
        </p:spPr>
        <p:txBody>
          <a:bodyPr>
            <a:normAutofit/>
          </a:bodyPr>
          <a:lstStyle/>
          <a:p>
            <a:r>
              <a:rPr lang="en-US" sz="3600" dirty="0" smtClean="0"/>
              <a:t>Alternatives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069" y="1430796"/>
            <a:ext cx="2711913" cy="20339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196" y="1430796"/>
            <a:ext cx="2711913" cy="20339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217" y="3733496"/>
            <a:ext cx="2805615" cy="210421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755" y="3803311"/>
            <a:ext cx="2712528" cy="2034396"/>
          </a:xfrm>
          <a:prstGeom prst="rect">
            <a:avLst/>
          </a:prstGeom>
        </p:spPr>
      </p:pic>
      <p:pic>
        <p:nvPicPr>
          <p:cNvPr id="1028" name="Picture 4" descr="Displaying 27-IMG_087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766" y="3768403"/>
            <a:ext cx="2712528" cy="20343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playing 09-IMG_08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4328" y="1430796"/>
            <a:ext cx="2712528" cy="20343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10739376" y="5955352"/>
            <a:ext cx="542697" cy="279400"/>
          </a:xfrm>
        </p:spPr>
        <p:txBody>
          <a:bodyPr/>
          <a:lstStyle/>
          <a:p>
            <a:fld id="{D57F1E4F-1CFF-5643-939E-217C01CDF565}" type="slidenum">
              <a:rPr lang="en-US" smtClean="0"/>
              <a:pPr/>
              <a:t>10</a:t>
            </a:fld>
            <a:endParaRPr lang="en-US" dirty="0"/>
          </a:p>
        </p:txBody>
      </p:sp>
      <p:sp>
        <p:nvSpPr>
          <p:cNvPr id="8" name="TextBox 7"/>
          <p:cNvSpPr txBox="1"/>
          <p:nvPr/>
        </p:nvSpPr>
        <p:spPr>
          <a:xfrm>
            <a:off x="1235960" y="1430796"/>
            <a:ext cx="3026324" cy="954107"/>
          </a:xfrm>
          <a:prstGeom prst="rect">
            <a:avLst/>
          </a:prstGeom>
          <a:noFill/>
        </p:spPr>
        <p:txBody>
          <a:bodyPr wrap="square" rtlCol="0">
            <a:spAutoFit/>
          </a:bodyPr>
          <a:lstStyle/>
          <a:p>
            <a:r>
              <a:rPr lang="en-US" sz="2800" u="sng" dirty="0" smtClean="0"/>
              <a:t>Sand</a:t>
            </a:r>
          </a:p>
          <a:p>
            <a:r>
              <a:rPr lang="en-US" sz="2800" dirty="0" smtClean="0"/>
              <a:t>Selected as a control</a:t>
            </a:r>
            <a:endParaRPr lang="en-US" sz="2800" dirty="0"/>
          </a:p>
        </p:txBody>
      </p:sp>
      <p:sp>
        <p:nvSpPr>
          <p:cNvPr id="9" name="TextBox 8"/>
          <p:cNvSpPr txBox="1"/>
          <p:nvPr/>
        </p:nvSpPr>
        <p:spPr>
          <a:xfrm>
            <a:off x="4728443" y="1433406"/>
            <a:ext cx="3000174" cy="2308324"/>
          </a:xfrm>
          <a:prstGeom prst="rect">
            <a:avLst/>
          </a:prstGeom>
          <a:noFill/>
        </p:spPr>
        <p:txBody>
          <a:bodyPr wrap="square" rtlCol="0">
            <a:spAutoFit/>
          </a:bodyPr>
          <a:lstStyle/>
          <a:p>
            <a:r>
              <a:rPr lang="en-US" sz="2400" u="sng" dirty="0" smtClean="0"/>
              <a:t>Ion Exchange Resin</a:t>
            </a:r>
          </a:p>
          <a:p>
            <a:pPr marL="285750" indent="-285750">
              <a:buFont typeface="Arial" panose="020B0604020202020204" pitchFamily="34" charset="0"/>
              <a:buChar char="•"/>
            </a:pPr>
            <a:r>
              <a:rPr lang="en-US" sz="2400" dirty="0" smtClean="0"/>
              <a:t>Uranium removal</a:t>
            </a:r>
          </a:p>
          <a:p>
            <a:pPr marL="285750" indent="-285750">
              <a:buFont typeface="Arial" panose="020B0604020202020204" pitchFamily="34" charset="0"/>
              <a:buChar char="•"/>
            </a:pPr>
            <a:r>
              <a:rPr lang="en-US" sz="2400" dirty="0" smtClean="0"/>
              <a:t>Highly designed material</a:t>
            </a:r>
          </a:p>
          <a:p>
            <a:pPr marL="285750" indent="-285750">
              <a:buFont typeface="Arial" panose="020B0604020202020204" pitchFamily="34" charset="0"/>
              <a:buChar char="•"/>
            </a:pPr>
            <a:r>
              <a:rPr lang="en-US" sz="2400" dirty="0" smtClean="0"/>
              <a:t>Minimal likelihood for failure</a:t>
            </a:r>
          </a:p>
        </p:txBody>
      </p:sp>
      <p:sp>
        <p:nvSpPr>
          <p:cNvPr id="10" name="TextBox 9"/>
          <p:cNvSpPr txBox="1"/>
          <p:nvPr/>
        </p:nvSpPr>
        <p:spPr>
          <a:xfrm>
            <a:off x="8235486" y="1430796"/>
            <a:ext cx="3046587" cy="2308324"/>
          </a:xfrm>
          <a:prstGeom prst="rect">
            <a:avLst/>
          </a:prstGeom>
          <a:noFill/>
        </p:spPr>
        <p:txBody>
          <a:bodyPr wrap="square" rtlCol="0">
            <a:spAutoFit/>
          </a:bodyPr>
          <a:lstStyle/>
          <a:p>
            <a:r>
              <a:rPr lang="en-US" sz="2400" u="sng" dirty="0" smtClean="0"/>
              <a:t>Orange Peels</a:t>
            </a:r>
          </a:p>
          <a:p>
            <a:pPr marL="285750" indent="-285750">
              <a:buFont typeface="Arial" panose="020B0604020202020204" pitchFamily="34" charset="0"/>
              <a:buChar char="•"/>
            </a:pPr>
            <a:r>
              <a:rPr lang="en-US" sz="2400" dirty="0" smtClean="0"/>
              <a:t>Uranium removal</a:t>
            </a:r>
          </a:p>
          <a:p>
            <a:pPr marL="285750" indent="-285750">
              <a:buFont typeface="Arial" panose="020B0604020202020204" pitchFamily="34" charset="0"/>
              <a:buChar char="•"/>
            </a:pPr>
            <a:r>
              <a:rPr lang="en-US" sz="2400" dirty="0" smtClean="0"/>
              <a:t>Low-cost</a:t>
            </a:r>
          </a:p>
          <a:p>
            <a:pPr marL="285750" indent="-285750">
              <a:buFont typeface="Arial" panose="020B0604020202020204" pitchFamily="34" charset="0"/>
              <a:buChar char="•"/>
            </a:pPr>
            <a:r>
              <a:rPr lang="en-US" sz="2400" dirty="0" smtClean="0"/>
              <a:t>Low-tech</a:t>
            </a:r>
          </a:p>
          <a:p>
            <a:pPr marL="285750" indent="-285750">
              <a:buFont typeface="Arial" panose="020B0604020202020204" pitchFamily="34" charset="0"/>
              <a:buChar char="•"/>
            </a:pPr>
            <a:r>
              <a:rPr lang="en-US" sz="2400" dirty="0" smtClean="0"/>
              <a:t>Organic, renewable material</a:t>
            </a:r>
            <a:endParaRPr lang="en-US" sz="2400" dirty="0"/>
          </a:p>
        </p:txBody>
      </p:sp>
      <p:sp>
        <p:nvSpPr>
          <p:cNvPr id="11" name="TextBox 10"/>
          <p:cNvSpPr txBox="1"/>
          <p:nvPr/>
        </p:nvSpPr>
        <p:spPr>
          <a:xfrm>
            <a:off x="1204328" y="3786728"/>
            <a:ext cx="3011104" cy="2308324"/>
          </a:xfrm>
          <a:prstGeom prst="rect">
            <a:avLst/>
          </a:prstGeom>
          <a:noFill/>
        </p:spPr>
        <p:txBody>
          <a:bodyPr wrap="square" rtlCol="0">
            <a:spAutoFit/>
          </a:bodyPr>
          <a:lstStyle/>
          <a:p>
            <a:r>
              <a:rPr lang="en-US" sz="2400" u="sng" dirty="0" smtClean="0"/>
              <a:t>Zero Valent Iron Turnings</a:t>
            </a:r>
          </a:p>
          <a:p>
            <a:pPr marL="285750" indent="-285750">
              <a:buFont typeface="Arial" panose="020B0604020202020204" pitchFamily="34" charset="0"/>
              <a:buChar char="•"/>
            </a:pPr>
            <a:r>
              <a:rPr lang="en-US" sz="2400" dirty="0" smtClean="0"/>
              <a:t>Arsenic removal</a:t>
            </a:r>
          </a:p>
          <a:p>
            <a:pPr marL="285750" indent="-285750">
              <a:buFont typeface="Arial" panose="020B0604020202020204" pitchFamily="34" charset="0"/>
              <a:buChar char="•"/>
            </a:pPr>
            <a:r>
              <a:rPr lang="en-US" sz="2400" dirty="0" smtClean="0"/>
              <a:t>Low-tech</a:t>
            </a:r>
          </a:p>
          <a:p>
            <a:pPr marL="285750" indent="-285750">
              <a:buFont typeface="Arial" panose="020B0604020202020204" pitchFamily="34" charset="0"/>
              <a:buChar char="•"/>
            </a:pPr>
            <a:r>
              <a:rPr lang="en-US" sz="2400" dirty="0" smtClean="0"/>
              <a:t>Low-cost (free waste product)</a:t>
            </a:r>
          </a:p>
        </p:txBody>
      </p:sp>
      <p:sp>
        <p:nvSpPr>
          <p:cNvPr id="12" name="TextBox 11"/>
          <p:cNvSpPr txBox="1"/>
          <p:nvPr/>
        </p:nvSpPr>
        <p:spPr>
          <a:xfrm>
            <a:off x="4616069" y="3783194"/>
            <a:ext cx="3170210" cy="2308324"/>
          </a:xfrm>
          <a:prstGeom prst="rect">
            <a:avLst/>
          </a:prstGeom>
          <a:noFill/>
        </p:spPr>
        <p:txBody>
          <a:bodyPr wrap="square" rtlCol="0">
            <a:spAutoFit/>
          </a:bodyPr>
          <a:lstStyle/>
          <a:p>
            <a:r>
              <a:rPr lang="en-US" sz="2400" u="sng" dirty="0" smtClean="0"/>
              <a:t>Zero Valent Iron Filings</a:t>
            </a:r>
          </a:p>
          <a:p>
            <a:pPr marL="285750" indent="-285750">
              <a:buFont typeface="Arial" panose="020B0604020202020204" pitchFamily="34" charset="0"/>
              <a:buChar char="•"/>
            </a:pPr>
            <a:r>
              <a:rPr lang="en-US" sz="2400" dirty="0" smtClean="0"/>
              <a:t>Arsenic removal</a:t>
            </a:r>
          </a:p>
          <a:p>
            <a:pPr marL="285750" indent="-285750">
              <a:buFont typeface="Arial" panose="020B0604020202020204" pitchFamily="34" charset="0"/>
              <a:buChar char="•"/>
            </a:pPr>
            <a:r>
              <a:rPr lang="en-US" sz="2400" dirty="0" smtClean="0"/>
              <a:t>Low-tech</a:t>
            </a:r>
          </a:p>
          <a:p>
            <a:pPr marL="285750" indent="-285750">
              <a:buFont typeface="Arial" panose="020B0604020202020204" pitchFamily="34" charset="0"/>
              <a:buChar char="•"/>
            </a:pPr>
            <a:r>
              <a:rPr lang="en-US" sz="2400" dirty="0" smtClean="0"/>
              <a:t>Low-cost</a:t>
            </a:r>
          </a:p>
          <a:p>
            <a:pPr marL="285750" indent="-285750">
              <a:buFont typeface="Arial" panose="020B0604020202020204" pitchFamily="34" charset="0"/>
              <a:buChar char="•"/>
            </a:pPr>
            <a:r>
              <a:rPr lang="en-US" sz="2400" dirty="0" smtClean="0"/>
              <a:t>Small particle size, larger surface area</a:t>
            </a:r>
            <a:endParaRPr lang="en-US" sz="2400" dirty="0"/>
          </a:p>
        </p:txBody>
      </p:sp>
      <p:sp>
        <p:nvSpPr>
          <p:cNvPr id="13" name="TextBox 12"/>
          <p:cNvSpPr txBox="1"/>
          <p:nvPr/>
        </p:nvSpPr>
        <p:spPr>
          <a:xfrm>
            <a:off x="8096766" y="3949034"/>
            <a:ext cx="3185307" cy="2308324"/>
          </a:xfrm>
          <a:prstGeom prst="rect">
            <a:avLst/>
          </a:prstGeom>
          <a:noFill/>
        </p:spPr>
        <p:txBody>
          <a:bodyPr wrap="square" rtlCol="0">
            <a:spAutoFit/>
          </a:bodyPr>
          <a:lstStyle/>
          <a:p>
            <a:r>
              <a:rPr lang="en-US" sz="2400" u="sng" dirty="0" smtClean="0"/>
              <a:t>Rice Husks</a:t>
            </a:r>
          </a:p>
          <a:p>
            <a:pPr marL="285750" indent="-285750">
              <a:buFont typeface="Arial" panose="020B0604020202020204" pitchFamily="34" charset="0"/>
              <a:buChar char="•"/>
            </a:pPr>
            <a:r>
              <a:rPr lang="en-US" sz="2400" dirty="0" smtClean="0"/>
              <a:t>Arsenic removal</a:t>
            </a:r>
          </a:p>
          <a:p>
            <a:pPr marL="285750" indent="-285750">
              <a:buFont typeface="Arial" panose="020B0604020202020204" pitchFamily="34" charset="0"/>
              <a:buChar char="•"/>
            </a:pPr>
            <a:r>
              <a:rPr lang="en-US" sz="2400" dirty="0" smtClean="0"/>
              <a:t>Low-tech</a:t>
            </a:r>
          </a:p>
          <a:p>
            <a:pPr marL="285750" indent="-285750">
              <a:buFont typeface="Arial" panose="020B0604020202020204" pitchFamily="34" charset="0"/>
              <a:buChar char="•"/>
            </a:pPr>
            <a:r>
              <a:rPr lang="en-US" sz="2400" dirty="0" smtClean="0"/>
              <a:t>Low-cost (waste product of rice milling)</a:t>
            </a:r>
            <a:endParaRPr lang="en-US" sz="2400" dirty="0"/>
          </a:p>
        </p:txBody>
      </p:sp>
    </p:spTree>
    <p:extLst>
      <p:ext uri="{BB962C8B-B14F-4D97-AF65-F5344CB8AC3E}">
        <p14:creationId xmlns:p14="http://schemas.microsoft.com/office/powerpoint/2010/main" val="341594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fade">
                                      <p:cBhvr>
                                        <p:cTn id="8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054" y="1240904"/>
            <a:ext cx="3513670" cy="564610"/>
          </a:xfrm>
        </p:spPr>
        <p:txBody>
          <a:bodyPr>
            <a:noAutofit/>
          </a:bodyPr>
          <a:lstStyle/>
          <a:p>
            <a:pPr algn="ctr"/>
            <a:r>
              <a:rPr lang="en-US" u="sng" dirty="0" smtClean="0"/>
              <a:t>Column Testing</a:t>
            </a:r>
            <a:endParaRPr lang="en-US" u="sng" dirty="0"/>
          </a:p>
        </p:txBody>
      </p:sp>
      <p:sp>
        <p:nvSpPr>
          <p:cNvPr id="3" name="Text Placeholder 2"/>
          <p:cNvSpPr>
            <a:spLocks noGrp="1"/>
          </p:cNvSpPr>
          <p:nvPr>
            <p:ph type="body" idx="1"/>
          </p:nvPr>
        </p:nvSpPr>
        <p:spPr>
          <a:xfrm>
            <a:off x="4541520" y="2515075"/>
            <a:ext cx="3169920" cy="2514125"/>
          </a:xfrm>
        </p:spPr>
        <p:txBody>
          <a:bodyPr>
            <a:normAutofit fontScale="92500" lnSpcReduction="20000"/>
          </a:bodyPr>
          <a:lstStyle/>
          <a:p>
            <a:pPr marL="342900" indent="-342900" algn="l">
              <a:buFont typeface="Arial" panose="020B0604020202020204" pitchFamily="34" charset="0"/>
              <a:buChar char="•"/>
            </a:pPr>
            <a:r>
              <a:rPr lang="en-US" sz="3000" dirty="0" smtClean="0"/>
              <a:t>Each </a:t>
            </a:r>
            <a:r>
              <a:rPr lang="en-US" sz="3000" dirty="0"/>
              <a:t>material tested with 7 L</a:t>
            </a:r>
            <a:r>
              <a:rPr lang="en-US" sz="3000" dirty="0" smtClean="0"/>
              <a:t> </a:t>
            </a:r>
            <a:r>
              <a:rPr lang="en-US" sz="3000" dirty="0"/>
              <a:t>of synthetic water </a:t>
            </a:r>
          </a:p>
          <a:p>
            <a:pPr marL="342900" indent="-342900" algn="l">
              <a:buFont typeface="Arial" panose="020B0604020202020204" pitchFamily="34" charset="0"/>
              <a:buChar char="•"/>
            </a:pPr>
            <a:r>
              <a:rPr lang="en-US" sz="3000" dirty="0" smtClean="0"/>
              <a:t>4 </a:t>
            </a:r>
            <a:r>
              <a:rPr lang="en-US" sz="3000" dirty="0"/>
              <a:t>effluent samples </a:t>
            </a:r>
            <a:r>
              <a:rPr lang="en-US" sz="3000" dirty="0" smtClean="0"/>
              <a:t>at volumes of </a:t>
            </a:r>
            <a:r>
              <a:rPr lang="en-US" sz="3000" dirty="0"/>
              <a:t>1 L, 3 L, 5 L, and 7 L</a:t>
            </a:r>
          </a:p>
          <a:p>
            <a:pPr marL="342900" indent="-342900">
              <a:buFont typeface="Arial" panose="020B0604020202020204" pitchFamily="34" charset="0"/>
              <a:buChar char="•"/>
            </a:pP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889906" y="1240904"/>
            <a:ext cx="3298371" cy="4396877"/>
          </a:xfrm>
          <a:prstGeom prst="rect">
            <a:avLst/>
          </a:prstGeom>
          <a:ln>
            <a:noFill/>
          </a:ln>
          <a:effectLst>
            <a:outerShdw blurRad="292100" dist="139700" dir="2700000" algn="tl" rotWithShape="0">
              <a:srgbClr val="333333">
                <a:alpha val="65000"/>
              </a:srgbClr>
            </a:outerShdw>
          </a:effectLst>
        </p:spPr>
      </p:pic>
      <p:pic>
        <p:nvPicPr>
          <p:cNvPr id="4" name="Picture 3" descr="C:\Users\cd393\AppData\Local\Microsoft\Windows\Temporary Internet Files\Content.Word\IMG_0744.jpg"/>
          <p:cNvPicPr/>
          <p:nvPr/>
        </p:nvPicPr>
        <p:blipFill>
          <a:blip r:embed="rId3">
            <a:extLst>
              <a:ext uri="{28A0092B-C50C-407E-A947-70E740481C1C}">
                <a14:useLocalDpi xmlns:a14="http://schemas.microsoft.com/office/drawing/2010/main" val="0"/>
              </a:ext>
            </a:extLst>
          </a:blip>
          <a:srcRect/>
          <a:stretch>
            <a:fillRect/>
          </a:stretch>
        </p:blipFill>
        <p:spPr bwMode="auto">
          <a:xfrm>
            <a:off x="1225056" y="1240904"/>
            <a:ext cx="3137998" cy="43963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38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isplaying 09-IMG_08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4980"/>
            <a:ext cx="7874000" cy="59054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4316413" y="3644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835597491"/>
              </p:ext>
            </p:extLst>
          </p:nvPr>
        </p:nvGraphicFramePr>
        <p:xfrm>
          <a:off x="837882" y="1216212"/>
          <a:ext cx="10165397" cy="4757866"/>
        </p:xfrm>
        <a:graphic>
          <a:graphicData uri="http://schemas.openxmlformats.org/drawingml/2006/table">
            <a:tbl>
              <a:tblPr firstRow="1" firstCol="1" bandRow="1"/>
              <a:tblGrid>
                <a:gridCol w="2801701"/>
                <a:gridCol w="2257650"/>
                <a:gridCol w="1218414"/>
                <a:gridCol w="971908"/>
                <a:gridCol w="971908"/>
                <a:gridCol w="971908"/>
                <a:gridCol w="971908"/>
              </a:tblGrid>
              <a:tr h="389989">
                <a:tc gridSpan="7">
                  <a:txBody>
                    <a:bodyPr/>
                    <a:lstStyle/>
                    <a:p>
                      <a:pPr marL="0" marR="0" algn="ctr">
                        <a:lnSpc>
                          <a:spcPct val="125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Sand </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7987">
                <a:tc>
                  <a:txBody>
                    <a:bodyPr/>
                    <a:lstStyle/>
                    <a:p>
                      <a:pPr marL="0" marR="0" algn="ctr">
                        <a:lnSpc>
                          <a:spcPct val="12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779978">
                <a:tc>
                  <a:txBody>
                    <a:bodyPr/>
                    <a:lstStyle/>
                    <a:p>
                      <a:pPr marL="0" marR="0" algn="ctr">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9978">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77.65</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77.64</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84.13</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81.43</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9978">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8.33%</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8.35%</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0.68%</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3.87%</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9978">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38.28</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47.12</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53.12</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55.48</a:t>
                      </a:r>
                      <a:endParaRPr lang="en-US" sz="32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9978">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44.24%</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31.36%</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22.62%</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19.18%</a:t>
                      </a:r>
                      <a:endParaRPr lang="en-US" sz="32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962526" y="623755"/>
            <a:ext cx="2646947" cy="523220"/>
          </a:xfrm>
          <a:prstGeom prst="rect">
            <a:avLst/>
          </a:prstGeom>
          <a:noFill/>
        </p:spPr>
        <p:txBody>
          <a:bodyPr wrap="square" rtlCol="0">
            <a:spAutoFit/>
          </a:bodyPr>
          <a:lstStyle/>
          <a:p>
            <a:r>
              <a:rPr lang="en-US" sz="2800" b="1" dirty="0" smtClean="0"/>
              <a:t>SAND</a:t>
            </a:r>
            <a:endParaRPr lang="en-US" sz="2800" b="1"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14572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xEl>
                                              <p:pRg st="0" end="0"/>
                                            </p:txEl>
                                          </p:spTgt>
                                        </p:tgtEl>
                                      </p:cBhvr>
                                    </p:animEffect>
                                    <p:set>
                                      <p:cBhvr>
                                        <p:cTn id="10" dur="1" fill="hold">
                                          <p:stCondLst>
                                            <p:cond delay="499"/>
                                          </p:stCondLst>
                                        </p:cTn>
                                        <p:tgtEl>
                                          <p:spTgt spid="2">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997" y="482953"/>
            <a:ext cx="7890464" cy="591784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34132556"/>
              </p:ext>
            </p:extLst>
          </p:nvPr>
        </p:nvGraphicFramePr>
        <p:xfrm>
          <a:off x="925154" y="710005"/>
          <a:ext cx="10230525" cy="5282002"/>
        </p:xfrm>
        <a:graphic>
          <a:graphicData uri="http://schemas.openxmlformats.org/drawingml/2006/table">
            <a:tbl>
              <a:tblPr firstRow="1" firstCol="1" bandRow="1"/>
              <a:tblGrid>
                <a:gridCol w="2819651"/>
                <a:gridCol w="2381402"/>
                <a:gridCol w="1226220"/>
                <a:gridCol w="950813"/>
                <a:gridCol w="950813"/>
                <a:gridCol w="950813"/>
                <a:gridCol w="950813"/>
              </a:tblGrid>
              <a:tr h="432951">
                <a:tc gridSpan="7">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Ion Exchange Resin</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9541">
                <a:tc>
                  <a:txBody>
                    <a:bodyPr/>
                    <a:lstStyle/>
                    <a:p>
                      <a:pPr marL="0" marR="0" algn="ctr">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65902">
                <a:tc>
                  <a:txBody>
                    <a:bodyPr/>
                    <a:lstStyle/>
                    <a:p>
                      <a:pPr marL="0" marR="0" algn="ctr">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5902">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 </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0.13</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5902">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5902">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2.27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1.90</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1.84</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1.86</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5902">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96.69%</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97.23%</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97.32%</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97.29%</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636494" y="950257"/>
            <a:ext cx="1792941" cy="1384995"/>
          </a:xfrm>
          <a:prstGeom prst="rect">
            <a:avLst/>
          </a:prstGeom>
          <a:noFill/>
        </p:spPr>
        <p:txBody>
          <a:bodyPr wrap="square" rtlCol="0">
            <a:spAutoFit/>
          </a:bodyPr>
          <a:lstStyle/>
          <a:p>
            <a:r>
              <a:rPr lang="en-US" sz="2800" b="1" dirty="0" smtClean="0"/>
              <a:t>Ion Exchange Resin</a:t>
            </a:r>
            <a:endParaRPr lang="en-US" sz="2800" b="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408168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045" y="477252"/>
            <a:ext cx="7855033" cy="589127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058298310"/>
              </p:ext>
            </p:extLst>
          </p:nvPr>
        </p:nvGraphicFramePr>
        <p:xfrm>
          <a:off x="946673" y="720764"/>
          <a:ext cx="10284309" cy="5314278"/>
        </p:xfrm>
        <a:graphic>
          <a:graphicData uri="http://schemas.openxmlformats.org/drawingml/2006/table">
            <a:tbl>
              <a:tblPr firstRow="1" firstCol="1" bandRow="1"/>
              <a:tblGrid>
                <a:gridCol w="2834475"/>
                <a:gridCol w="2284059"/>
                <a:gridCol w="1232667"/>
                <a:gridCol w="983277"/>
                <a:gridCol w="983277"/>
                <a:gridCol w="983277"/>
                <a:gridCol w="983277"/>
              </a:tblGrid>
              <a:tr h="435597">
                <a:tc gridSpan="7">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Orange Peels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2716">
                <a:tc>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71193">
                <a:tc>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0.82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99.03%</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99.39%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99.33%</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99.39%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26.07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48.31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46.35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49.82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62.02%</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29.63%</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32.48%</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27.43%</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a:xfrm>
            <a:off x="10811101" y="6089128"/>
            <a:ext cx="542697" cy="279400"/>
          </a:xfrm>
        </p:spPr>
        <p:txBody>
          <a:bodyPr/>
          <a:lstStyle/>
          <a:p>
            <a:fld id="{D57F1E4F-1CFF-5643-939E-217C01CDF565}" type="slidenum">
              <a:rPr lang="en-US" smtClean="0"/>
              <a:pPr/>
              <a:t>14</a:t>
            </a:fld>
            <a:endParaRPr lang="en-US" dirty="0"/>
          </a:p>
        </p:txBody>
      </p:sp>
      <p:sp>
        <p:nvSpPr>
          <p:cNvPr id="5" name="TextBox 4"/>
          <p:cNvSpPr txBox="1"/>
          <p:nvPr/>
        </p:nvSpPr>
        <p:spPr>
          <a:xfrm>
            <a:off x="779929" y="1021976"/>
            <a:ext cx="1536551" cy="954107"/>
          </a:xfrm>
          <a:prstGeom prst="rect">
            <a:avLst/>
          </a:prstGeom>
          <a:noFill/>
        </p:spPr>
        <p:txBody>
          <a:bodyPr wrap="square" rtlCol="0">
            <a:spAutoFit/>
          </a:bodyPr>
          <a:lstStyle/>
          <a:p>
            <a:r>
              <a:rPr lang="en-US" sz="2800" b="1" dirty="0" smtClean="0"/>
              <a:t>Orange Peels</a:t>
            </a:r>
          </a:p>
        </p:txBody>
      </p:sp>
    </p:spTree>
    <p:extLst>
      <p:ext uri="{BB962C8B-B14F-4D97-AF65-F5344CB8AC3E}">
        <p14:creationId xmlns:p14="http://schemas.microsoft.com/office/powerpoint/2010/main" val="34045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542" y="505609"/>
            <a:ext cx="7797953" cy="584846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09238087"/>
              </p:ext>
            </p:extLst>
          </p:nvPr>
        </p:nvGraphicFramePr>
        <p:xfrm>
          <a:off x="903641" y="688489"/>
          <a:ext cx="10338100" cy="5206704"/>
        </p:xfrm>
        <a:graphic>
          <a:graphicData uri="http://schemas.openxmlformats.org/drawingml/2006/table">
            <a:tbl>
              <a:tblPr firstRow="1" firstCol="1" bandRow="1"/>
              <a:tblGrid>
                <a:gridCol w="2849300"/>
                <a:gridCol w="2296006"/>
                <a:gridCol w="1239114"/>
                <a:gridCol w="988420"/>
                <a:gridCol w="988420"/>
                <a:gridCol w="988420"/>
                <a:gridCol w="988420"/>
              </a:tblGrid>
              <a:tr h="426779">
                <a:tc gridSpan="7">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Zero Valent Iron Turnings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2135">
                <a:tc>
                  <a:txBody>
                    <a:bodyPr/>
                    <a:lstStyle/>
                    <a:p>
                      <a:pPr marL="0" marR="0" algn="ctr">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53558">
                <a:tc>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558">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27.91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49.64</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70.92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41.69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558">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67.05%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41.40%</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16.28%</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50.79%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558">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6.26</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4.76</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6.84</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558">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90.88%</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93.07%</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91.84%</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90.04%</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TextBox 4"/>
          <p:cNvSpPr txBox="1"/>
          <p:nvPr/>
        </p:nvSpPr>
        <p:spPr>
          <a:xfrm>
            <a:off x="788894" y="986118"/>
            <a:ext cx="2886635" cy="954107"/>
          </a:xfrm>
          <a:prstGeom prst="rect">
            <a:avLst/>
          </a:prstGeom>
          <a:noFill/>
        </p:spPr>
        <p:txBody>
          <a:bodyPr wrap="square" rtlCol="0">
            <a:spAutoFit/>
          </a:bodyPr>
          <a:lstStyle/>
          <a:p>
            <a:r>
              <a:rPr lang="en-US" sz="2800" b="1" dirty="0" smtClean="0"/>
              <a:t>Zero Valent Iron Turnings</a:t>
            </a:r>
            <a:endParaRPr lang="en-US" sz="2800" b="1" dirty="0"/>
          </a:p>
        </p:txBody>
      </p:sp>
    </p:spTree>
    <p:extLst>
      <p:ext uri="{BB962C8B-B14F-4D97-AF65-F5344CB8AC3E}">
        <p14:creationId xmlns:p14="http://schemas.microsoft.com/office/powerpoint/2010/main" val="3721421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368" y="431399"/>
            <a:ext cx="7952874" cy="596465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55966658"/>
              </p:ext>
            </p:extLst>
          </p:nvPr>
        </p:nvGraphicFramePr>
        <p:xfrm>
          <a:off x="925157" y="623945"/>
          <a:ext cx="10219764" cy="5443366"/>
        </p:xfrm>
        <a:graphic>
          <a:graphicData uri="http://schemas.openxmlformats.org/drawingml/2006/table">
            <a:tbl>
              <a:tblPr firstRow="1" firstCol="1" bandRow="1"/>
              <a:tblGrid>
                <a:gridCol w="2816685"/>
                <a:gridCol w="2269724"/>
                <a:gridCol w="1224931"/>
                <a:gridCol w="977106"/>
                <a:gridCol w="977106"/>
                <a:gridCol w="977106"/>
                <a:gridCol w="977106"/>
              </a:tblGrid>
              <a:tr h="446178">
                <a:tc gridSpan="7">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Zero Valent Iron Filings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5413">
                <a:tc>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92355">
                <a:tc>
                  <a:txBody>
                    <a:bodyPr/>
                    <a:lstStyle/>
                    <a:p>
                      <a:pPr marL="0" marR="0" algn="ctr">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355">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0.14</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355">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99.83%</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99.86%</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355">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7.92</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2.29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1.29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0.79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355">
                <a:tc>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88.46%</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96.66%</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98.12%</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98.85%</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TextBox 4"/>
          <p:cNvSpPr txBox="1"/>
          <p:nvPr/>
        </p:nvSpPr>
        <p:spPr>
          <a:xfrm>
            <a:off x="797859" y="995082"/>
            <a:ext cx="2752165" cy="954107"/>
          </a:xfrm>
          <a:prstGeom prst="rect">
            <a:avLst/>
          </a:prstGeom>
          <a:noFill/>
        </p:spPr>
        <p:txBody>
          <a:bodyPr wrap="square" rtlCol="0">
            <a:spAutoFit/>
          </a:bodyPr>
          <a:lstStyle/>
          <a:p>
            <a:r>
              <a:rPr lang="en-US" sz="2800" b="1" dirty="0" smtClean="0"/>
              <a:t>Zero Valent Iron Filings</a:t>
            </a:r>
            <a:endParaRPr lang="en-US" sz="2800" b="1" dirty="0"/>
          </a:p>
        </p:txBody>
      </p:sp>
    </p:spTree>
    <p:extLst>
      <p:ext uri="{BB962C8B-B14F-4D97-AF65-F5344CB8AC3E}">
        <p14:creationId xmlns:p14="http://schemas.microsoft.com/office/powerpoint/2010/main" val="15860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playing 27-IMG_0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076" y="488572"/>
            <a:ext cx="7856674" cy="58925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719949677"/>
              </p:ext>
            </p:extLst>
          </p:nvPr>
        </p:nvGraphicFramePr>
        <p:xfrm>
          <a:off x="903643" y="742279"/>
          <a:ext cx="10284310" cy="5314277"/>
        </p:xfrm>
        <a:graphic>
          <a:graphicData uri="http://schemas.openxmlformats.org/drawingml/2006/table">
            <a:tbl>
              <a:tblPr firstRow="1" firstCol="1" bandRow="1"/>
              <a:tblGrid>
                <a:gridCol w="2834475"/>
                <a:gridCol w="2393923"/>
                <a:gridCol w="1232668"/>
                <a:gridCol w="955811"/>
                <a:gridCol w="955811"/>
                <a:gridCol w="955811"/>
                <a:gridCol w="955811"/>
              </a:tblGrid>
              <a:tr h="435596">
                <a:tc gridSpan="7">
                  <a:txBody>
                    <a:bodyPr/>
                    <a:lstStyle/>
                    <a:p>
                      <a:pPr marL="0" marR="0" algn="ctr">
                        <a:lnSpc>
                          <a:spcPct val="125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Rice Husks</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2716">
                <a:tc>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71193">
                <a:tc>
                  <a:txBody>
                    <a:bodyPr/>
                    <a:lstStyle/>
                    <a:p>
                      <a:pPr marL="0" marR="0" algn="ctr">
                        <a:lnSpc>
                          <a:spcPct val="125000"/>
                        </a:lnSpc>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USEPA Standards</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Uranium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0.77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7.89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67.41</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Removal Efficiency</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99.09%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98.37%</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90.69%</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Arsenic Concentration (µg/L)</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29.63</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51.48</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56.36</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61.02</a:t>
                      </a:r>
                      <a:endParaRPr lang="en-US" sz="20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193">
                <a:tc>
                  <a:txBody>
                    <a:bodyPr/>
                    <a:lstStyle/>
                    <a:p>
                      <a:pPr marL="0" marR="0" algn="ctr">
                        <a:lnSpc>
                          <a:spcPct val="125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Removal Efficiency </a:t>
                      </a:r>
                      <a:endParaRPr lang="en-US" sz="16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373545"/>
                          </a:solidFill>
                          <a:effectLst/>
                          <a:latin typeface="Times New Roman" panose="02020603050405020304" pitchFamily="18" charset="0"/>
                          <a:ea typeface="Times New Roman" panose="02020603050405020304" pitchFamily="18" charset="0"/>
                          <a:cs typeface="Times New Roman" panose="02020603050405020304" pitchFamily="18" charset="0"/>
                        </a:rPr>
                        <a:t>56.84%</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373545"/>
                          </a:solidFill>
                          <a:effectLst/>
                          <a:latin typeface="Times New Roman" panose="02020603050405020304" pitchFamily="18" charset="0"/>
                          <a:ea typeface="Times New Roman" panose="02020603050405020304" pitchFamily="18" charset="0"/>
                          <a:cs typeface="Times New Roman" panose="02020603050405020304" pitchFamily="18" charset="0"/>
                        </a:rPr>
                        <a:t>25.01%</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373545"/>
                          </a:solidFill>
                          <a:effectLst/>
                          <a:latin typeface="Times New Roman" panose="02020603050405020304" pitchFamily="18" charset="0"/>
                          <a:ea typeface="Times New Roman" panose="02020603050405020304" pitchFamily="18" charset="0"/>
                          <a:cs typeface="Times New Roman" panose="02020603050405020304" pitchFamily="18" charset="0"/>
                        </a:rPr>
                        <a:t>17.90%</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000" dirty="0">
                          <a:solidFill>
                            <a:srgbClr val="373545"/>
                          </a:solidFill>
                          <a:effectLst/>
                          <a:latin typeface="Times New Roman" panose="02020603050405020304" pitchFamily="18" charset="0"/>
                          <a:ea typeface="Times New Roman" panose="02020603050405020304" pitchFamily="18" charset="0"/>
                          <a:cs typeface="Times New Roman" panose="02020603050405020304" pitchFamily="18" charset="0"/>
                        </a:rPr>
                        <a:t>11.11%</a:t>
                      </a:r>
                      <a:endParaRPr lang="en-US" sz="20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TextBox 4"/>
          <p:cNvSpPr txBox="1"/>
          <p:nvPr/>
        </p:nvSpPr>
        <p:spPr>
          <a:xfrm>
            <a:off x="1030941" y="896471"/>
            <a:ext cx="2375647" cy="523220"/>
          </a:xfrm>
          <a:prstGeom prst="rect">
            <a:avLst/>
          </a:prstGeom>
          <a:noFill/>
        </p:spPr>
        <p:txBody>
          <a:bodyPr wrap="square" rtlCol="0">
            <a:spAutoFit/>
          </a:bodyPr>
          <a:lstStyle/>
          <a:p>
            <a:r>
              <a:rPr lang="en-US" sz="2800" b="1" dirty="0" smtClean="0"/>
              <a:t>Rice Husks</a:t>
            </a:r>
            <a:endParaRPr lang="en-US" sz="2800" b="1" dirty="0"/>
          </a:p>
        </p:txBody>
      </p:sp>
    </p:spTree>
    <p:extLst>
      <p:ext uri="{BB962C8B-B14F-4D97-AF65-F5344CB8AC3E}">
        <p14:creationId xmlns:p14="http://schemas.microsoft.com/office/powerpoint/2010/main" val="386962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2241534"/>
              </p:ext>
            </p:extLst>
          </p:nvPr>
        </p:nvGraphicFramePr>
        <p:xfrm>
          <a:off x="914400" y="614149"/>
          <a:ext cx="10367549" cy="6019800"/>
        </p:xfrm>
        <a:graphic>
          <a:graphicData uri="http://schemas.openxmlformats.org/drawingml/2006/table">
            <a:tbl>
              <a:tblPr firstRow="1" firstCol="1" bandRow="1"/>
              <a:tblGrid>
                <a:gridCol w="2114551"/>
                <a:gridCol w="1884243"/>
                <a:gridCol w="2365159"/>
                <a:gridCol w="1000899"/>
                <a:gridCol w="1000899"/>
                <a:gridCol w="1000899"/>
                <a:gridCol w="1000899"/>
              </a:tblGrid>
              <a:tr h="286065">
                <a:tc gridSpan="7">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Comparison of all Materials</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8085">
                <a:tc>
                  <a:txBody>
                    <a:bodyPr/>
                    <a:lstStyle/>
                    <a:p>
                      <a:pPr marL="0" marR="0">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22482">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Contaminant and USEPA </a:t>
                      </a:r>
                      <a:r>
                        <a:rPr lang="en-US"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Standard</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656">
                <a:tc rowSpan="6">
                  <a:txBody>
                    <a:bodyPr/>
                    <a:lstStyle/>
                    <a:p>
                      <a:pPr marL="0" marR="0" algn="ctr">
                        <a:lnSpc>
                          <a:spcPct val="12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30 </a:t>
                      </a:r>
                      <a:r>
                        <a:rPr lang="en-US" sz="18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µ</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indent="0" algn="ctr" defTabSz="457200" rtl="0" eaLnBrk="1" fontAlgn="auto" latinLnBrk="0" hangingPunct="1">
                        <a:lnSpc>
                          <a:spcPct val="125000"/>
                        </a:lnSpc>
                        <a:spcBef>
                          <a:spcPts val="0"/>
                        </a:spcBef>
                        <a:spcAft>
                          <a:spcPts val="0"/>
                        </a:spcAft>
                        <a:buClrTx/>
                        <a:buSzTx/>
                        <a:buFontTx/>
                        <a:buNone/>
                        <a:tabLst/>
                        <a:defRPr/>
                      </a:pPr>
                      <a:endPar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defTabSz="457200" rtl="0" eaLnBrk="1" fontAlgn="auto" latinLnBrk="0" hangingPunct="1">
                        <a:lnSpc>
                          <a:spcPct val="125000"/>
                        </a:lnSpc>
                        <a:spcBef>
                          <a:spcPts val="0"/>
                        </a:spcBef>
                        <a:spcAft>
                          <a:spcPts val="0"/>
                        </a:spcAft>
                        <a:buClrTx/>
                        <a:buSzTx/>
                        <a:buFontTx/>
                        <a:buNone/>
                        <a:tabLst/>
                        <a:defRPr/>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 </a:t>
                      </a:r>
                      <a:r>
                        <a:rPr lang="en-US" sz="18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µ</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n-US" sz="1800" dirty="0" smtClean="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25000"/>
                        </a:lnSpc>
                        <a:spcBef>
                          <a:spcPts val="0"/>
                        </a:spcBef>
                        <a:spcAft>
                          <a:spcPts val="0"/>
                        </a:spcAft>
                      </a:pP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Sand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77.65</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77.64</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84.13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81.43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656">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Ion Exchange Resin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720">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Orange Peels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0.82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54">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ZVI Turnings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27.91</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49.64</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70.92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41.69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684">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ZVI Filings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0.11</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0.14</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0.12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13">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Rice Husks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0.77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7.89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67.41</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05">
                <a:tc>
                  <a:txBody>
                    <a:bodyPr/>
                    <a:lstStyle/>
                    <a:p>
                      <a:pPr marL="0" marR="0" algn="ctr">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149538">
                <a:tc rowSpan="6">
                  <a:txBody>
                    <a:bodyPr/>
                    <a:lstStyle/>
                    <a:p>
                      <a:pPr marL="0" marR="0" algn="ctr">
                        <a:lnSpc>
                          <a:spcPct val="12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10 </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µg/L</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indent="0" algn="ctr" defTabSz="457200" rtl="0" eaLnBrk="1" fontAlgn="auto" latinLnBrk="0" hangingPunct="1">
                        <a:lnSpc>
                          <a:spcPct val="125000"/>
                        </a:lnSpc>
                        <a:spcBef>
                          <a:spcPts val="0"/>
                        </a:spcBef>
                        <a:spcAft>
                          <a:spcPts val="0"/>
                        </a:spcAft>
                        <a:buClrTx/>
                        <a:buSzTx/>
                        <a:buFontTx/>
                        <a:buNone/>
                        <a:tabLst/>
                        <a:defRPr/>
                      </a:pPr>
                      <a:endPar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defTabSz="457200" rtl="0" eaLnBrk="1" fontAlgn="auto" latinLnBrk="0" hangingPunct="1">
                        <a:lnSpc>
                          <a:spcPct val="125000"/>
                        </a:lnSpc>
                        <a:spcBef>
                          <a:spcPts val="0"/>
                        </a:spcBef>
                        <a:spcAft>
                          <a:spcPts val="0"/>
                        </a:spcAft>
                        <a:buClrTx/>
                        <a:buSzTx/>
                        <a:buFontTx/>
                        <a:buNone/>
                        <a:tabLst/>
                        <a:defRPr/>
                      </a:pP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 </a:t>
                      </a:r>
                      <a:r>
                        <a:rPr lang="en-US" sz="18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µ</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n-US" sz="1800" dirty="0" smtClean="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25000"/>
                        </a:lnSpc>
                        <a:spcBef>
                          <a:spcPts val="0"/>
                        </a:spcBef>
                        <a:spcAft>
                          <a:spcPts val="0"/>
                        </a:spcAft>
                      </a:pP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Sand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38.28</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47.12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53.12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55.48</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656">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Ion Exchange Resin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2.27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1.90</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1.84</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1.86</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848">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Orange Peels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26.07</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48.31</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46.35</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49.82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656">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ZVI Turnings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6.26</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4.76</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6.84</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976">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ZVI Filings </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7.92</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2.29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1.29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0.79</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US"/>
                    </a:p>
                  </a:txBody>
                  <a:tcPr/>
                </a:tc>
                <a:tc vMerge="1">
                  <a:txBody>
                    <a:bodyPr/>
                    <a:lstStyle/>
                    <a:p>
                      <a:endParaRPr lang="en-US"/>
                    </a:p>
                  </a:txBody>
                  <a:tcPr/>
                </a:tc>
                <a:tc>
                  <a:txBody>
                    <a:bodyPr/>
                    <a:lstStyle/>
                    <a:p>
                      <a:pPr marL="0" marR="0" algn="ctr">
                        <a:lnSpc>
                          <a:spcPct val="125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Rice Husks </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29.63</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51.48</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56.36</a:t>
                      </a:r>
                      <a:endParaRPr lang="en-US" sz="280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61.02</a:t>
                      </a:r>
                      <a:endParaRPr lang="en-US" sz="2800" dirty="0">
                        <a:solidFill>
                          <a:srgbClr val="373545"/>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a:xfrm>
            <a:off x="11281949" y="6433024"/>
            <a:ext cx="542697" cy="279400"/>
          </a:xfrm>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71247074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Comparison of Results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4659530"/>
              </p:ext>
            </p:extLst>
          </p:nvPr>
        </p:nvGraphicFramePr>
        <p:xfrm>
          <a:off x="1349991" y="2511212"/>
          <a:ext cx="9601200" cy="3627120"/>
        </p:xfrm>
        <a:graphic>
          <a:graphicData uri="http://schemas.openxmlformats.org/drawingml/2006/table">
            <a:tbl>
              <a:tblPr firstRow="1" bandRow="1">
                <a:tableStyleId>{5C22544A-7EE6-4342-B048-85BDC9FD1C3A}</a:tableStyleId>
              </a:tblPr>
              <a:tblGrid>
                <a:gridCol w="3200400"/>
                <a:gridCol w="3200400"/>
                <a:gridCol w="3200400"/>
              </a:tblGrid>
              <a:tr h="0">
                <a:tc>
                  <a:txBody>
                    <a:bodyPr/>
                    <a:lstStyle/>
                    <a:p>
                      <a:pPr algn="ctr"/>
                      <a:r>
                        <a:rPr lang="en-US" sz="2800" dirty="0" smtClean="0"/>
                        <a:t>Filter Material</a:t>
                      </a:r>
                      <a:endParaRPr lang="en-US" sz="2800" dirty="0"/>
                    </a:p>
                  </a:txBody>
                  <a:tcPr/>
                </a:tc>
                <a:tc>
                  <a:txBody>
                    <a:bodyPr/>
                    <a:lstStyle/>
                    <a:p>
                      <a:pPr algn="ctr"/>
                      <a:r>
                        <a:rPr lang="en-US" sz="2800" dirty="0" smtClean="0"/>
                        <a:t>Uranium Removal</a:t>
                      </a:r>
                      <a:endParaRPr lang="en-US" sz="2800" dirty="0"/>
                    </a:p>
                  </a:txBody>
                  <a:tcPr/>
                </a:tc>
                <a:tc>
                  <a:txBody>
                    <a:bodyPr/>
                    <a:lstStyle/>
                    <a:p>
                      <a:pPr algn="ctr"/>
                      <a:r>
                        <a:rPr lang="en-US" sz="2800" dirty="0" smtClean="0"/>
                        <a:t>Arsenic Removal</a:t>
                      </a:r>
                      <a:endParaRPr lang="en-US" sz="2800" dirty="0"/>
                    </a:p>
                  </a:txBody>
                  <a:tcPr/>
                </a:tc>
              </a:tr>
              <a:tr h="370840">
                <a:tc>
                  <a:txBody>
                    <a:bodyPr/>
                    <a:lstStyle/>
                    <a:p>
                      <a:pPr algn="r"/>
                      <a:r>
                        <a:rPr lang="en-US" sz="2800" dirty="0" smtClean="0"/>
                        <a:t>Sand</a:t>
                      </a:r>
                      <a:endParaRPr lang="en-US" sz="2800" dirty="0"/>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r>
              <a:tr h="370840">
                <a:tc>
                  <a:txBody>
                    <a:bodyPr/>
                    <a:lstStyle/>
                    <a:p>
                      <a:pPr algn="r"/>
                      <a:r>
                        <a:rPr lang="en-US" sz="2800" dirty="0" smtClean="0"/>
                        <a:t>Ion Exchange Resin</a:t>
                      </a:r>
                      <a:endParaRPr lang="en-US" sz="2800" dirty="0"/>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r>
              <a:tr h="370840">
                <a:tc>
                  <a:txBody>
                    <a:bodyPr/>
                    <a:lstStyle/>
                    <a:p>
                      <a:pPr algn="r"/>
                      <a:r>
                        <a:rPr lang="en-US" sz="2800" dirty="0" smtClean="0"/>
                        <a:t>Orange Peels</a:t>
                      </a:r>
                      <a:endParaRPr lang="en-US" sz="2800" dirty="0"/>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r>
              <a:tr h="370840">
                <a:tc>
                  <a:txBody>
                    <a:bodyPr/>
                    <a:lstStyle/>
                    <a:p>
                      <a:pPr algn="r"/>
                      <a:r>
                        <a:rPr lang="en-US" sz="2800" dirty="0" smtClean="0"/>
                        <a:t>ZVI Turnings</a:t>
                      </a:r>
                      <a:endParaRPr lang="en-US" sz="2800" dirty="0"/>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r>
              <a:tr h="370840">
                <a:tc>
                  <a:txBody>
                    <a:bodyPr/>
                    <a:lstStyle/>
                    <a:p>
                      <a:pPr algn="r"/>
                      <a:r>
                        <a:rPr lang="en-US" sz="2800" dirty="0" smtClean="0"/>
                        <a:t>ZVI Filings</a:t>
                      </a:r>
                      <a:endParaRPr lang="en-US" sz="2800" dirty="0"/>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c>
                  <a:txBody>
                    <a:bodyPr/>
                    <a:lstStyle/>
                    <a:p>
                      <a:pPr algn="ctr"/>
                      <a:r>
                        <a:rPr lang="en-US" sz="2800" b="1" dirty="0" smtClean="0">
                          <a:solidFill>
                            <a:srgbClr val="00B050"/>
                          </a:solidFill>
                        </a:rPr>
                        <a:t>YES</a:t>
                      </a:r>
                      <a:endParaRPr lang="en-US" sz="2800" b="1" dirty="0">
                        <a:solidFill>
                          <a:srgbClr val="00B050"/>
                        </a:solidFill>
                      </a:endParaRPr>
                    </a:p>
                  </a:txBody>
                  <a:tcPr/>
                </a:tc>
              </a:tr>
              <a:tr h="370840">
                <a:tc>
                  <a:txBody>
                    <a:bodyPr/>
                    <a:lstStyle/>
                    <a:p>
                      <a:pPr algn="r"/>
                      <a:r>
                        <a:rPr lang="en-US" sz="2800" dirty="0" smtClean="0"/>
                        <a:t>Rice Husks</a:t>
                      </a:r>
                      <a:endParaRPr lang="en-US" sz="2800" dirty="0"/>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c>
                  <a:txBody>
                    <a:bodyPr/>
                    <a:lstStyle/>
                    <a:p>
                      <a:pPr algn="ctr"/>
                      <a:r>
                        <a:rPr lang="en-US" sz="2800" b="1" dirty="0" smtClean="0">
                          <a:solidFill>
                            <a:srgbClr val="FF0000"/>
                          </a:solidFill>
                        </a:rPr>
                        <a:t>NO</a:t>
                      </a:r>
                      <a:endParaRPr lang="en-US" sz="2800" b="1" dirty="0">
                        <a:solidFill>
                          <a:srgbClr val="FF0000"/>
                        </a:solidFill>
                      </a:endParaRPr>
                    </a:p>
                  </a:txBody>
                  <a:tcPr/>
                </a:tc>
              </a:tr>
            </a:tbl>
          </a:graphicData>
        </a:graphic>
      </p:graphicFrame>
      <p:sp>
        <p:nvSpPr>
          <p:cNvPr id="2" name="Slide Number Placeholder 1"/>
          <p:cNvSpPr>
            <a:spLocks noGrp="1"/>
          </p:cNvSpPr>
          <p:nvPr>
            <p:ph type="sldNum" sz="quarter" idx="12"/>
          </p:nvPr>
        </p:nvSpPr>
        <p:spPr>
          <a:xfrm>
            <a:off x="11145471" y="5668750"/>
            <a:ext cx="542697" cy="279400"/>
          </a:xfrm>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770877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44584" y="6249134"/>
            <a:ext cx="542697" cy="279400"/>
          </a:xfrm>
        </p:spPr>
        <p:txBody>
          <a:bodyPr/>
          <a:lstStyle/>
          <a:p>
            <a:fld id="{5D84065D-F351-4B03-BD91-D8A6B8D4B362}" type="slidenum">
              <a:rPr lang="en-US" smtClean="0"/>
              <a:t>2</a:t>
            </a:fld>
            <a:endParaRPr lang="en-US" dirty="0"/>
          </a:p>
        </p:txBody>
      </p:sp>
      <p:pic>
        <p:nvPicPr>
          <p:cNvPr id="3074" name="Picture 2" descr="http://blogs.democratandchronicle.com/520/files/2010/06/arsenic-bangladesh-msnbc-pavel-rahman-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69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13778" y="568867"/>
            <a:ext cx="6027761" cy="5632311"/>
          </a:xfrm>
          <a:prstGeom prst="rect">
            <a:avLst/>
          </a:prstGeom>
        </p:spPr>
        <p:txBody>
          <a:bodyPr wrap="square">
            <a:spAutoFit/>
          </a:bodyPr>
          <a:lstStyle/>
          <a:p>
            <a:pPr algn="ctr"/>
            <a:r>
              <a:rPr lang="en-US" sz="3600" b="1" u="sng" dirty="0">
                <a:solidFill>
                  <a:srgbClr val="0070C0"/>
                </a:solidFill>
              </a:rPr>
              <a:t>I</a:t>
            </a:r>
            <a:r>
              <a:rPr lang="en-US" sz="3600" b="1" u="sng" dirty="0" smtClean="0">
                <a:solidFill>
                  <a:srgbClr val="0070C0"/>
                </a:solidFill>
              </a:rPr>
              <a:t>f You Drink Water</a:t>
            </a:r>
            <a:r>
              <a:rPr lang="en-US" sz="3600" b="1" u="sng" dirty="0">
                <a:solidFill>
                  <a:srgbClr val="0070C0"/>
                </a:solidFill>
              </a:rPr>
              <a:t> </a:t>
            </a:r>
            <a:r>
              <a:rPr lang="en-US" sz="3600" b="1" u="sng" dirty="0" smtClean="0">
                <a:solidFill>
                  <a:srgbClr val="0070C0"/>
                </a:solidFill>
              </a:rPr>
              <a:t>Contaminated With:</a:t>
            </a:r>
            <a:endParaRPr lang="en-US" sz="3600" b="1" dirty="0">
              <a:solidFill>
                <a:srgbClr val="0070C0"/>
              </a:solidFill>
            </a:endParaRPr>
          </a:p>
          <a:p>
            <a:endParaRPr lang="en-US" sz="3200" dirty="0"/>
          </a:p>
          <a:p>
            <a:pPr marL="285750" indent="-285750">
              <a:buClr>
                <a:schemeClr val="accent1"/>
              </a:buClr>
              <a:buFont typeface="Arial" panose="020B0604020202020204" pitchFamily="34" charset="0"/>
              <a:buChar char="•"/>
            </a:pPr>
            <a:r>
              <a:rPr lang="en-US" sz="3200" dirty="0"/>
              <a:t>Uranium → </a:t>
            </a:r>
            <a:r>
              <a:rPr lang="en-US" sz="3200" dirty="0" smtClean="0"/>
              <a:t>Increased </a:t>
            </a:r>
            <a:r>
              <a:rPr lang="en-US" sz="3200" dirty="0"/>
              <a:t>cancer risk and kidney toxicity</a:t>
            </a:r>
            <a:br>
              <a:rPr lang="en-US" sz="3200" dirty="0"/>
            </a:br>
            <a:endParaRPr lang="en-US" sz="3200" dirty="0"/>
          </a:p>
          <a:p>
            <a:pPr marL="285750" indent="-285750">
              <a:buClr>
                <a:schemeClr val="accent1"/>
              </a:buClr>
              <a:buFont typeface="Arial" panose="020B0604020202020204" pitchFamily="34" charset="0"/>
              <a:buChar char="•"/>
            </a:pPr>
            <a:r>
              <a:rPr lang="en-US" sz="3200" dirty="0"/>
              <a:t>Arsenic → </a:t>
            </a:r>
            <a:r>
              <a:rPr lang="en-US" sz="3200" dirty="0" smtClean="0"/>
              <a:t>Skin </a:t>
            </a:r>
            <a:r>
              <a:rPr lang="en-US" sz="3200" dirty="0"/>
              <a:t>diseases such as </a:t>
            </a:r>
            <a:r>
              <a:rPr lang="en-US" sz="3200" dirty="0" smtClean="0"/>
              <a:t>keratosis, </a:t>
            </a:r>
            <a:r>
              <a:rPr lang="en-US" sz="3200" dirty="0"/>
              <a:t>increased cancer risk</a:t>
            </a:r>
            <a:br>
              <a:rPr lang="en-US" sz="3200" dirty="0"/>
            </a:br>
            <a:endParaRPr lang="en-US" sz="3200" dirty="0"/>
          </a:p>
          <a:p>
            <a:pPr marL="285750" indent="-285750">
              <a:buClr>
                <a:schemeClr val="accent1"/>
              </a:buClr>
              <a:buFont typeface="Arial" panose="020B0604020202020204" pitchFamily="34" charset="0"/>
              <a:buChar char="•"/>
            </a:pPr>
            <a:r>
              <a:rPr lang="en-US" sz="3200" dirty="0"/>
              <a:t>Bacteria → </a:t>
            </a:r>
            <a:r>
              <a:rPr lang="en-US" sz="3200" dirty="0" smtClean="0"/>
              <a:t>Acute </a:t>
            </a:r>
            <a:r>
              <a:rPr lang="en-US" sz="3200" dirty="0"/>
              <a:t>and/or chronic diarrhea </a:t>
            </a:r>
          </a:p>
        </p:txBody>
      </p:sp>
      <p:sp>
        <p:nvSpPr>
          <p:cNvPr id="6" name="TextBox 5"/>
          <p:cNvSpPr txBox="1"/>
          <p:nvPr/>
        </p:nvSpPr>
        <p:spPr>
          <a:xfrm>
            <a:off x="5613778" y="6576491"/>
            <a:ext cx="6373503" cy="261610"/>
          </a:xfrm>
          <a:prstGeom prst="rect">
            <a:avLst/>
          </a:prstGeom>
          <a:noFill/>
        </p:spPr>
        <p:txBody>
          <a:bodyPr wrap="square" rtlCol="0">
            <a:spAutoFit/>
          </a:bodyPr>
          <a:lstStyle/>
          <a:p>
            <a:pPr algn="r"/>
            <a:r>
              <a:rPr lang="en-US" sz="1100" dirty="0" smtClean="0"/>
              <a:t>Photo Source</a:t>
            </a:r>
            <a:r>
              <a:rPr lang="en-US" sz="1100" dirty="0"/>
              <a:t>: http://blogs.democratandchronicle.com/520/?p=826</a:t>
            </a:r>
          </a:p>
        </p:txBody>
      </p:sp>
    </p:spTree>
    <p:extLst>
      <p:ext uri="{BB962C8B-B14F-4D97-AF65-F5344CB8AC3E}">
        <p14:creationId xmlns:p14="http://schemas.microsoft.com/office/powerpoint/2010/main" val="133957225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604" y="689401"/>
            <a:ext cx="7065395" cy="680304"/>
          </a:xfrm>
        </p:spPr>
        <p:txBody>
          <a:bodyPr/>
          <a:lstStyle/>
          <a:p>
            <a:r>
              <a:rPr lang="en-US" dirty="0" smtClean="0"/>
              <a:t>Modular Configuration Testing and Results</a:t>
            </a:r>
            <a:endParaRPr lang="en-US" dirty="0"/>
          </a:p>
        </p:txBody>
      </p:sp>
      <p:pic>
        <p:nvPicPr>
          <p:cNvPr id="5" name="Picture 4" descr="05-IMG_0810"/>
          <p:cNvPicPr/>
          <p:nvPr/>
        </p:nvPicPr>
        <p:blipFill>
          <a:blip r:embed="rId3">
            <a:extLst>
              <a:ext uri="{28A0092B-C50C-407E-A947-70E740481C1C}">
                <a14:useLocalDpi xmlns:a14="http://schemas.microsoft.com/office/drawing/2010/main" val="0"/>
              </a:ext>
            </a:extLst>
          </a:blip>
          <a:srcRect t="1500" r="6615"/>
          <a:stretch>
            <a:fillRect/>
          </a:stretch>
        </p:blipFill>
        <p:spPr bwMode="auto">
          <a:xfrm>
            <a:off x="8240359" y="857963"/>
            <a:ext cx="3203704" cy="4901236"/>
          </a:xfrm>
          <a:prstGeom prst="rect">
            <a:avLst/>
          </a:prstGeom>
          <a:ln>
            <a:noFill/>
          </a:ln>
          <a:effectLst>
            <a:outerShdw blurRad="292100" dist="139700" dir="2700000" algn="tl" rotWithShape="0">
              <a:srgbClr val="333333">
                <a:alpha val="65000"/>
              </a:srgbClr>
            </a:outerShdw>
          </a:effectLst>
        </p:spPr>
      </p:pic>
      <p:graphicFrame>
        <p:nvGraphicFramePr>
          <p:cNvPr id="12" name="Table 11"/>
          <p:cNvGraphicFramePr>
            <a:graphicFrameLocks noGrp="1"/>
          </p:cNvGraphicFramePr>
          <p:nvPr>
            <p:extLst>
              <p:ext uri="{D42A27DB-BD31-4B8C-83A1-F6EECF244321}">
                <p14:modId xmlns:p14="http://schemas.microsoft.com/office/powerpoint/2010/main" val="1441739902"/>
              </p:ext>
            </p:extLst>
          </p:nvPr>
        </p:nvGraphicFramePr>
        <p:xfrm>
          <a:off x="1105321" y="689401"/>
          <a:ext cx="10338742" cy="5576292"/>
        </p:xfrm>
        <a:graphic>
          <a:graphicData uri="http://schemas.openxmlformats.org/drawingml/2006/table">
            <a:tbl>
              <a:tblPr firstRow="1" firstCol="1" bandRow="1"/>
              <a:tblGrid>
                <a:gridCol w="1716788"/>
                <a:gridCol w="1426828"/>
                <a:gridCol w="2894040"/>
                <a:gridCol w="982627"/>
                <a:gridCol w="1090313"/>
                <a:gridCol w="1049930"/>
                <a:gridCol w="1178216"/>
              </a:tblGrid>
              <a:tr h="320191">
                <a:tc gridSpan="7">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Comparison of all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6753">
                <a:tc>
                  <a:txBody>
                    <a:bodyPr/>
                    <a:lstStyle/>
                    <a:p>
                      <a:pPr marL="0" marR="0">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Filtered Water Volume (L)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33164">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Contaminant and USEPA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Standard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Synthetic Water</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rowSpan="4">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Uranium, 30 </a:t>
                      </a:r>
                      <a:r>
                        <a:rPr lang="en-US" sz="16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µ</a:t>
                      </a:r>
                      <a:r>
                        <a:rPr lang="en-US"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84.71 µg/L</a:t>
                      </a:r>
                      <a:endPar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#1: ZVI Filings, Orange Peels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0.32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6.12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27.32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41.23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#2: Orange Peels, ZVI Filings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7.83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4.16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3.14</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#3: Orange Peels, ZVI Turnings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20.17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47.42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50.85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67.13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#4: ZVI Turnings, Orange Peels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57.11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59.34</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72.35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73.63</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981">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517960">
                <a:tc rowSpan="4">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Arsenic, 10 µg/L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 µg/L</a:t>
                      </a:r>
                      <a:endPar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#1: ZVI Filings, Orange Peels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8.13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8.69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19.81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21.51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#2: Orange Peels, ZVI Filings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6.53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2.93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2.14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2.27</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#3: Orange Peels, ZVI Turnings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7.36</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10.84</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12.08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14.98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Configuration #4: ZVI Turnings, Orange Peels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21.83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17.69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15.58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17.88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103" marR="67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a:xfrm>
            <a:off x="11172714" y="5846537"/>
            <a:ext cx="542697" cy="279400"/>
          </a:xfrm>
        </p:spPr>
        <p:txBody>
          <a:bodyPr/>
          <a:lstStyle/>
          <a:p>
            <a:fld id="{D57F1E4F-1CFF-5643-939E-217C01CDF565}" type="slidenum">
              <a:rPr lang="en-US" smtClean="0"/>
              <a:pPr/>
              <a:t>20</a:t>
            </a:fld>
            <a:endParaRPr lang="en-US" dirty="0"/>
          </a:p>
        </p:txBody>
      </p:sp>
      <p:sp>
        <p:nvSpPr>
          <p:cNvPr id="7" name="TextBox 6"/>
          <p:cNvSpPr txBox="1"/>
          <p:nvPr/>
        </p:nvSpPr>
        <p:spPr>
          <a:xfrm>
            <a:off x="1126247" y="1250272"/>
            <a:ext cx="6978436" cy="4508927"/>
          </a:xfrm>
          <a:prstGeom prst="rect">
            <a:avLst/>
          </a:prstGeom>
          <a:noFill/>
        </p:spPr>
        <p:txBody>
          <a:bodyPr wrap="square" rtlCol="0">
            <a:spAutoFit/>
          </a:bodyPr>
          <a:lstStyle/>
          <a:p>
            <a:pPr marL="342900" indent="-342900">
              <a:spcAft>
                <a:spcPts val="600"/>
              </a:spcAft>
              <a:buClr>
                <a:srgbClr val="00B0F0"/>
              </a:buClr>
              <a:buFont typeface="Arial" panose="020B0604020202020204" pitchFamily="34" charset="0"/>
              <a:buChar char="•"/>
            </a:pPr>
            <a:r>
              <a:rPr lang="en-US" sz="2800" dirty="0" smtClean="0"/>
              <a:t>4 Configurations:</a:t>
            </a:r>
          </a:p>
          <a:p>
            <a:pPr>
              <a:spcAft>
                <a:spcPts val="600"/>
              </a:spcAft>
              <a:buClr>
                <a:srgbClr val="00B0F0"/>
              </a:buClr>
            </a:pPr>
            <a:endParaRPr lang="en-US" sz="2800" dirty="0" smtClean="0"/>
          </a:p>
          <a:p>
            <a:pPr>
              <a:spcAft>
                <a:spcPts val="600"/>
              </a:spcAft>
              <a:buClr>
                <a:srgbClr val="00B0F0"/>
              </a:buClr>
            </a:pPr>
            <a:endParaRPr lang="en-US" sz="2800" dirty="0"/>
          </a:p>
          <a:p>
            <a:pPr>
              <a:spcAft>
                <a:spcPts val="600"/>
              </a:spcAft>
              <a:buClr>
                <a:srgbClr val="00B0F0"/>
              </a:buClr>
            </a:pPr>
            <a:endParaRPr lang="en-US" sz="2800" dirty="0" smtClean="0"/>
          </a:p>
          <a:p>
            <a:pPr>
              <a:spcAft>
                <a:spcPts val="600"/>
              </a:spcAft>
              <a:buClr>
                <a:srgbClr val="00B0F0"/>
              </a:buClr>
            </a:pPr>
            <a:endParaRPr lang="en-US" sz="2800" dirty="0" smtClean="0"/>
          </a:p>
          <a:p>
            <a:pPr marL="342900" indent="-342900">
              <a:spcAft>
                <a:spcPts val="600"/>
              </a:spcAft>
              <a:buClr>
                <a:srgbClr val="00B0F0"/>
              </a:buClr>
              <a:buFont typeface="Arial" panose="020B0604020202020204" pitchFamily="34" charset="0"/>
              <a:buChar char="•"/>
            </a:pPr>
            <a:r>
              <a:rPr lang="en-US" sz="2800" dirty="0" smtClean="0"/>
              <a:t>Each configuration tested </a:t>
            </a:r>
            <a:r>
              <a:rPr lang="en-US" sz="2800" dirty="0"/>
              <a:t>with </a:t>
            </a:r>
            <a:r>
              <a:rPr lang="en-US" sz="2800" dirty="0" smtClean="0"/>
              <a:t>10 L </a:t>
            </a:r>
            <a:r>
              <a:rPr lang="en-US" sz="2800" dirty="0"/>
              <a:t>of synthetic water </a:t>
            </a:r>
          </a:p>
          <a:p>
            <a:pPr marL="342900" indent="-342900">
              <a:spcAft>
                <a:spcPts val="600"/>
              </a:spcAft>
              <a:buClr>
                <a:srgbClr val="00B0F0"/>
              </a:buClr>
              <a:buFont typeface="Arial" panose="020B0604020202020204" pitchFamily="34" charset="0"/>
              <a:buChar char="•"/>
            </a:pPr>
            <a:r>
              <a:rPr lang="en-US" sz="2800" dirty="0"/>
              <a:t>4 effluent </a:t>
            </a:r>
            <a:r>
              <a:rPr lang="en-US" sz="2800" dirty="0" smtClean="0"/>
              <a:t>samples at volumes </a:t>
            </a:r>
            <a:r>
              <a:rPr lang="en-US" sz="2800" dirty="0"/>
              <a:t>of </a:t>
            </a:r>
            <a:r>
              <a:rPr lang="en-US" sz="2800" dirty="0" smtClean="0"/>
              <a:t>2.5 </a:t>
            </a:r>
            <a:r>
              <a:rPr lang="en-US" sz="2800" dirty="0"/>
              <a:t>L, </a:t>
            </a:r>
            <a:r>
              <a:rPr lang="en-US" sz="2800" dirty="0" smtClean="0"/>
              <a:t>5 </a:t>
            </a:r>
            <a:r>
              <a:rPr lang="en-US" sz="2800" dirty="0"/>
              <a:t>L, </a:t>
            </a:r>
            <a:r>
              <a:rPr lang="en-US" sz="2800" dirty="0" smtClean="0"/>
              <a:t>7.5 </a:t>
            </a:r>
            <a:r>
              <a:rPr lang="en-US" sz="2800" dirty="0"/>
              <a:t>L, and </a:t>
            </a:r>
            <a:r>
              <a:rPr lang="en-US" sz="2800" dirty="0" smtClean="0"/>
              <a:t>10 L</a:t>
            </a:r>
          </a:p>
        </p:txBody>
      </p:sp>
      <p:graphicFrame>
        <p:nvGraphicFramePr>
          <p:cNvPr id="4" name="Table 3"/>
          <p:cNvGraphicFramePr>
            <a:graphicFrameLocks noGrp="1"/>
          </p:cNvGraphicFramePr>
          <p:nvPr>
            <p:extLst>
              <p:ext uri="{D42A27DB-BD31-4B8C-83A1-F6EECF244321}">
                <p14:modId xmlns:p14="http://schemas.microsoft.com/office/powerpoint/2010/main" val="2831855685"/>
              </p:ext>
            </p:extLst>
          </p:nvPr>
        </p:nvGraphicFramePr>
        <p:xfrm>
          <a:off x="1310181" y="2129050"/>
          <a:ext cx="6414452" cy="1637732"/>
        </p:xfrm>
        <a:graphic>
          <a:graphicData uri="http://schemas.openxmlformats.org/drawingml/2006/table">
            <a:tbl>
              <a:tblPr firstRow="1" bandRow="1">
                <a:tableStyleId>{5C22544A-7EE6-4342-B048-85BDC9FD1C3A}</a:tableStyleId>
              </a:tblPr>
              <a:tblGrid>
                <a:gridCol w="1603613"/>
                <a:gridCol w="1603613"/>
                <a:gridCol w="1603613"/>
                <a:gridCol w="1603613"/>
              </a:tblGrid>
              <a:tr h="540902">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r>
              <a:tr h="548415">
                <a:tc>
                  <a:txBody>
                    <a:bodyPr/>
                    <a:lstStyle/>
                    <a:p>
                      <a:r>
                        <a:rPr lang="en-US" sz="2000" dirty="0" smtClean="0"/>
                        <a:t>ZVI</a:t>
                      </a:r>
                      <a:r>
                        <a:rPr lang="en-US" sz="2000" baseline="0" dirty="0" smtClean="0"/>
                        <a:t> Filings</a:t>
                      </a:r>
                      <a:endParaRPr lang="en-US" sz="2000" dirty="0"/>
                    </a:p>
                  </a:txBody>
                  <a:tcPr/>
                </a:tc>
                <a:tc>
                  <a:txBody>
                    <a:bodyPr/>
                    <a:lstStyle/>
                    <a:p>
                      <a:r>
                        <a:rPr lang="en-US" sz="2000" dirty="0" smtClean="0"/>
                        <a:t>Orange Peels</a:t>
                      </a:r>
                      <a:endParaRPr lang="en-US" sz="2000" dirty="0"/>
                    </a:p>
                  </a:txBody>
                  <a:tcPr/>
                </a:tc>
                <a:tc>
                  <a:txBody>
                    <a:bodyPr/>
                    <a:lstStyle/>
                    <a:p>
                      <a:r>
                        <a:rPr lang="en-US" sz="2000" dirty="0" smtClean="0"/>
                        <a:t>Orange Peels</a:t>
                      </a:r>
                      <a:endParaRPr lang="en-US" sz="2000" dirty="0"/>
                    </a:p>
                  </a:txBody>
                  <a:tcPr/>
                </a:tc>
                <a:tc>
                  <a:txBody>
                    <a:bodyPr/>
                    <a:lstStyle/>
                    <a:p>
                      <a:r>
                        <a:rPr lang="en-US" sz="2000" dirty="0" smtClean="0"/>
                        <a:t>ZVI Turnings</a:t>
                      </a:r>
                      <a:endParaRPr lang="en-US" sz="2000" dirty="0"/>
                    </a:p>
                  </a:txBody>
                  <a:tcPr/>
                </a:tc>
              </a:tr>
              <a:tr h="548415">
                <a:tc>
                  <a:txBody>
                    <a:bodyPr/>
                    <a:lstStyle/>
                    <a:p>
                      <a:r>
                        <a:rPr lang="en-US" sz="2000" dirty="0" smtClean="0"/>
                        <a:t>Orange Peels</a:t>
                      </a:r>
                      <a:endParaRPr lang="en-US" sz="2000" dirty="0"/>
                    </a:p>
                  </a:txBody>
                  <a:tcPr/>
                </a:tc>
                <a:tc>
                  <a:txBody>
                    <a:bodyPr/>
                    <a:lstStyle/>
                    <a:p>
                      <a:r>
                        <a:rPr lang="en-US" sz="2000" dirty="0" smtClean="0"/>
                        <a:t>ZVI Filings</a:t>
                      </a:r>
                      <a:endParaRPr lang="en-US" sz="2000" dirty="0"/>
                    </a:p>
                  </a:txBody>
                  <a:tcPr/>
                </a:tc>
                <a:tc>
                  <a:txBody>
                    <a:bodyPr/>
                    <a:lstStyle/>
                    <a:p>
                      <a:r>
                        <a:rPr lang="en-US" sz="2000" dirty="0" smtClean="0"/>
                        <a:t>ZVI Turnings</a:t>
                      </a:r>
                      <a:endParaRPr lang="en-US" sz="2000" dirty="0"/>
                    </a:p>
                  </a:txBody>
                  <a:tcPr/>
                </a:tc>
                <a:tc>
                  <a:txBody>
                    <a:bodyPr/>
                    <a:lstStyle/>
                    <a:p>
                      <a:r>
                        <a:rPr lang="en-US" sz="2000" dirty="0" smtClean="0"/>
                        <a:t>Orange</a:t>
                      </a:r>
                      <a:r>
                        <a:rPr lang="en-US" sz="2000" baseline="0" dirty="0" smtClean="0"/>
                        <a:t> Peels</a:t>
                      </a:r>
                      <a:endParaRPr lang="en-US" sz="2000" dirty="0"/>
                    </a:p>
                  </a:txBody>
                  <a:tcPr/>
                </a:tc>
              </a:tr>
            </a:tbl>
          </a:graphicData>
        </a:graphic>
      </p:graphicFrame>
    </p:spTree>
    <p:extLst>
      <p:ext uri="{BB962C8B-B14F-4D97-AF65-F5344CB8AC3E}">
        <p14:creationId xmlns:p14="http://schemas.microsoft.com/office/powerpoint/2010/main" val="34517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581" y="585951"/>
            <a:ext cx="9609668" cy="725230"/>
          </a:xfrm>
        </p:spPr>
        <p:txBody>
          <a:bodyPr/>
          <a:lstStyle/>
          <a:p>
            <a:r>
              <a:rPr lang="en-US" dirty="0" smtClean="0"/>
              <a:t>Final Recommendations</a:t>
            </a:r>
            <a:endParaRPr lang="en-US" dirty="0"/>
          </a:p>
        </p:txBody>
      </p:sp>
      <p:pic>
        <p:nvPicPr>
          <p:cNvPr id="5" name="Picture 4"/>
          <p:cNvPicPr/>
          <p:nvPr/>
        </p:nvPicPr>
        <p:blipFill>
          <a:blip r:embed="rId3"/>
          <a:stretch>
            <a:fillRect/>
          </a:stretch>
        </p:blipFill>
        <p:spPr>
          <a:xfrm>
            <a:off x="8911420" y="1034716"/>
            <a:ext cx="2560206" cy="4543600"/>
          </a:xfrm>
          <a:prstGeom prst="rect">
            <a:avLst/>
          </a:prstGeom>
          <a:ln>
            <a:noFill/>
          </a:ln>
          <a:effectLst>
            <a:outerShdw blurRad="292100" dist="139700" dir="2700000" algn="tl" rotWithShape="0">
              <a:srgbClr val="333333">
                <a:alpha val="65000"/>
              </a:srgbClr>
            </a:outerShdw>
          </a:effectLst>
        </p:spPr>
      </p:pic>
      <p:pic>
        <p:nvPicPr>
          <p:cNvPr id="2052" name="Picture 4" descr="https://lh6.googleusercontent.com/-rdbTB-H-yoU/UJQcwARfFGI/AAAAAAAAAEM/TtW7qHTNa0U/s475/Iron_FilingsSAM_05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180" y="1470385"/>
            <a:ext cx="4250401" cy="3292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20-IMG_0850"/>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548250" y="1176731"/>
            <a:ext cx="3110466" cy="4062726"/>
          </a:xfrm>
          <a:prstGeom prst="rect">
            <a:avLst/>
          </a:prstGeom>
          <a:noFill/>
          <a:ln>
            <a:noFill/>
          </a:ln>
        </p:spPr>
      </p:pic>
      <p:pic>
        <p:nvPicPr>
          <p:cNvPr id="2054" name="Picture 6" descr="Displaying 16-IMG_08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384" y="1638782"/>
            <a:ext cx="4036323" cy="3027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01-IMG_0798"/>
          <p:cNvPicPr/>
          <p:nvPr/>
        </p:nvPicPr>
        <p:blipFill>
          <a:blip r:embed="rId7">
            <a:extLst>
              <a:ext uri="{28A0092B-C50C-407E-A947-70E740481C1C}">
                <a14:useLocalDpi xmlns:a14="http://schemas.microsoft.com/office/drawing/2010/main" val="0"/>
              </a:ext>
            </a:extLst>
          </a:blip>
          <a:srcRect/>
          <a:stretch>
            <a:fillRect/>
          </a:stretch>
        </p:blipFill>
        <p:spPr bwMode="auto">
          <a:xfrm>
            <a:off x="816757" y="1830896"/>
            <a:ext cx="2323139" cy="3112019"/>
          </a:xfrm>
          <a:prstGeom prst="rect">
            <a:avLst/>
          </a:prstGeom>
          <a:ln>
            <a:noFill/>
          </a:ln>
          <a:effectLst>
            <a:outerShdw blurRad="292100" dist="139700" dir="2700000" algn="tl" rotWithShape="0">
              <a:srgbClr val="333333">
                <a:alpha val="65000"/>
              </a:srgbClr>
            </a:outerShdw>
          </a:effectLst>
        </p:spPr>
      </p:pic>
      <p:pic>
        <p:nvPicPr>
          <p:cNvPr id="11" name="Picture 6" descr="Displaying 09-IMG_08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6464" y="1629589"/>
            <a:ext cx="4095011" cy="3071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isplaying 09-IMG_08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7810" y="1633819"/>
            <a:ext cx="3960407" cy="297030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3227805" y="3280569"/>
            <a:ext cx="645459" cy="354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8213450" y="3280569"/>
            <a:ext cx="645459" cy="354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10714848" y="6002278"/>
            <a:ext cx="542697" cy="279400"/>
          </a:xfrm>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79802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52"/>
                                        </p:tgtEl>
                                      </p:cBhvr>
                                    </p:animEffect>
                                    <p:set>
                                      <p:cBhvr>
                                        <p:cTn id="31" dur="1" fill="hold">
                                          <p:stCondLst>
                                            <p:cond delay="499"/>
                                          </p:stCondLst>
                                        </p:cTn>
                                        <p:tgtEl>
                                          <p:spTgt spid="205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Final Recommendations</a:t>
            </a:r>
            <a:endParaRPr lang="en-US" dirty="0"/>
          </a:p>
        </p:txBody>
      </p:sp>
      <p:sp>
        <p:nvSpPr>
          <p:cNvPr id="4" name="Slide Number Placeholder 3"/>
          <p:cNvSpPr>
            <a:spLocks noGrp="1"/>
          </p:cNvSpPr>
          <p:nvPr>
            <p:ph type="sldNum" sz="quarter" idx="12"/>
          </p:nvPr>
        </p:nvSpPr>
        <p:spPr>
          <a:xfrm>
            <a:off x="11166670" y="5667220"/>
            <a:ext cx="542697" cy="279400"/>
          </a:xfrm>
        </p:spPr>
        <p:txBody>
          <a:bodyPr/>
          <a:lstStyle/>
          <a:p>
            <a:fld id="{D57F1E4F-1CFF-5643-939E-217C01CDF565}" type="slidenum">
              <a:rPr lang="en-US" smtClean="0"/>
              <a:pPr/>
              <a:t>22</a:t>
            </a:fld>
            <a:endParaRPr lang="en-US" dirty="0"/>
          </a:p>
        </p:txBody>
      </p:sp>
      <p:pic>
        <p:nvPicPr>
          <p:cNvPr id="3076" name="Picture 4" descr="http://ecx.images-amazon.com/images/I/41ffqIZXm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6895" y="904720"/>
            <a:ext cx="2009775"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15417" y="6427113"/>
            <a:ext cx="6708322" cy="430887"/>
          </a:xfrm>
          <a:prstGeom prst="rect">
            <a:avLst/>
          </a:prstGeom>
          <a:noFill/>
        </p:spPr>
        <p:txBody>
          <a:bodyPr wrap="square" rtlCol="0">
            <a:spAutoFit/>
          </a:bodyPr>
          <a:lstStyle/>
          <a:p>
            <a:pPr algn="r"/>
            <a:r>
              <a:rPr lang="en-US" sz="1100" dirty="0"/>
              <a:t>Chlorine </a:t>
            </a:r>
            <a:r>
              <a:rPr lang="en-US" sz="1100" dirty="0" smtClean="0"/>
              <a:t>Sources: </a:t>
            </a:r>
            <a:r>
              <a:rPr lang="en-US" sz="1100" dirty="0">
                <a:hlinkClick r:id="rId3"/>
              </a:rPr>
              <a:t>http://</a:t>
            </a:r>
            <a:r>
              <a:rPr lang="en-US" sz="1100" dirty="0" smtClean="0">
                <a:hlinkClick r:id="rId3"/>
              </a:rPr>
              <a:t>www.amazon.com/Dry-Tec-Hypochlorite-Powdered-Chlorine-Swimming/dp/B00B9HQ2O6</a:t>
            </a:r>
            <a:r>
              <a:rPr lang="en-US" sz="1100" dirty="0" smtClean="0"/>
              <a:t>  </a:t>
            </a:r>
            <a:r>
              <a:rPr lang="en-US" sz="1100" dirty="0" smtClean="0">
                <a:hlinkClick r:id="rId4"/>
              </a:rPr>
              <a:t>http://www.who.int/water_sanitation_health/publications/2011/9789241548151_ch05.pdf</a:t>
            </a:r>
            <a:endParaRPr lang="en-US" sz="1100" dirty="0"/>
          </a:p>
        </p:txBody>
      </p:sp>
      <p:sp>
        <p:nvSpPr>
          <p:cNvPr id="3" name="TextBox 2"/>
          <p:cNvSpPr txBox="1"/>
          <p:nvPr/>
        </p:nvSpPr>
        <p:spPr>
          <a:xfrm>
            <a:off x="664586" y="2413142"/>
            <a:ext cx="7270519" cy="3862596"/>
          </a:xfrm>
          <a:prstGeom prst="rect">
            <a:avLst/>
          </a:prstGeom>
          <a:noFill/>
        </p:spPr>
        <p:txBody>
          <a:bodyPr wrap="square" rtlCol="0">
            <a:spAutoFit/>
          </a:bodyPr>
          <a:lstStyle/>
          <a:p>
            <a:pPr marL="285750" indent="-285750">
              <a:spcBef>
                <a:spcPts val="600"/>
              </a:spcBef>
              <a:spcAft>
                <a:spcPts val="600"/>
              </a:spcAft>
              <a:buClr>
                <a:srgbClr val="00B0F0"/>
              </a:buClr>
              <a:buFont typeface="Arial" panose="020B0604020202020204" pitchFamily="34" charset="0"/>
              <a:buChar char="•"/>
            </a:pPr>
            <a:r>
              <a:rPr lang="en-US" sz="2400" dirty="0" smtClean="0"/>
              <a:t>#1 Granular Activated Carbon as Polishing Step</a:t>
            </a:r>
          </a:p>
          <a:p>
            <a:pPr marL="285750" indent="-285750">
              <a:spcBef>
                <a:spcPts val="600"/>
              </a:spcBef>
              <a:spcAft>
                <a:spcPts val="600"/>
              </a:spcAft>
              <a:buClr>
                <a:srgbClr val="00B0F0"/>
              </a:buClr>
              <a:buFont typeface="Arial" panose="020B0604020202020204" pitchFamily="34" charset="0"/>
              <a:buChar char="•"/>
            </a:pPr>
            <a:r>
              <a:rPr lang="en-US" sz="2400" dirty="0" smtClean="0"/>
              <a:t>#</a:t>
            </a:r>
            <a:r>
              <a:rPr lang="en-US" sz="2400" dirty="0"/>
              <a:t>2 Disinfection</a:t>
            </a:r>
          </a:p>
          <a:p>
            <a:pPr marL="742950" lvl="1" indent="-285750">
              <a:spcBef>
                <a:spcPts val="600"/>
              </a:spcBef>
              <a:spcAft>
                <a:spcPts val="600"/>
              </a:spcAft>
              <a:buClr>
                <a:srgbClr val="00B0F0"/>
              </a:buClr>
              <a:buFont typeface="Arial" panose="020B0604020202020204" pitchFamily="34" charset="0"/>
              <a:buChar char="•"/>
            </a:pPr>
            <a:r>
              <a:rPr lang="en-US" sz="2400" dirty="0"/>
              <a:t>High-test hypochlorite (HTH)</a:t>
            </a:r>
          </a:p>
          <a:p>
            <a:pPr marL="1200150" lvl="2" indent="-285750">
              <a:spcBef>
                <a:spcPts val="600"/>
              </a:spcBef>
              <a:spcAft>
                <a:spcPts val="600"/>
              </a:spcAft>
              <a:buClr>
                <a:srgbClr val="00B0F0"/>
              </a:buClr>
              <a:buFont typeface="Arial" panose="020B0604020202020204" pitchFamily="34" charset="0"/>
              <a:buChar char="•"/>
            </a:pPr>
            <a:r>
              <a:rPr lang="en-US" sz="2000" dirty="0"/>
              <a:t>Create 1% Stock Solution: 1 tablespoon of HTH: 1 L water</a:t>
            </a:r>
          </a:p>
          <a:p>
            <a:pPr marL="1200150" lvl="2" indent="-285750">
              <a:spcBef>
                <a:spcPts val="600"/>
              </a:spcBef>
              <a:spcAft>
                <a:spcPts val="600"/>
              </a:spcAft>
              <a:buClr>
                <a:srgbClr val="00B0F0"/>
              </a:buClr>
              <a:buFont typeface="Arial" panose="020B0604020202020204" pitchFamily="34" charset="0"/>
              <a:buChar char="•"/>
            </a:pPr>
            <a:r>
              <a:rPr lang="en-US" sz="2000" dirty="0"/>
              <a:t>Assuming daily water usage is 37.5 L (5 people, 7.5L/capita), then approx. 4 teaspoons of 1% stock solution is needed per day</a:t>
            </a:r>
          </a:p>
          <a:p>
            <a:pPr marL="1200150" lvl="2" indent="-285750">
              <a:spcBef>
                <a:spcPts val="600"/>
              </a:spcBef>
              <a:spcAft>
                <a:spcPts val="600"/>
              </a:spcAft>
              <a:buClr>
                <a:srgbClr val="00B0F0"/>
              </a:buClr>
              <a:buFont typeface="Arial" panose="020B0604020202020204" pitchFamily="34" charset="0"/>
              <a:buChar char="•"/>
            </a:pPr>
            <a:r>
              <a:rPr lang="en-US" sz="2000" dirty="0"/>
              <a:t>$0.70 per year per family </a:t>
            </a:r>
          </a:p>
          <a:p>
            <a:endParaRPr lang="en-US" dirty="0"/>
          </a:p>
        </p:txBody>
      </p:sp>
    </p:spTree>
    <p:extLst>
      <p:ext uri="{BB962C8B-B14F-4D97-AF65-F5344CB8AC3E}">
        <p14:creationId xmlns:p14="http://schemas.microsoft.com/office/powerpoint/2010/main" val="6095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Further Improvements</a:t>
            </a:r>
            <a:endParaRPr lang="en-US" dirty="0"/>
          </a:p>
        </p:txBody>
      </p:sp>
      <p:sp>
        <p:nvSpPr>
          <p:cNvPr id="5" name="Content Placeholder 4"/>
          <p:cNvSpPr>
            <a:spLocks noGrp="1"/>
          </p:cNvSpPr>
          <p:nvPr>
            <p:ph idx="1"/>
          </p:nvPr>
        </p:nvSpPr>
        <p:spPr>
          <a:xfrm>
            <a:off x="1774619" y="2541319"/>
            <a:ext cx="9293428" cy="3318936"/>
          </a:xfrm>
        </p:spPr>
        <p:txBody>
          <a:bodyPr>
            <a:normAutofit lnSpcReduction="10000"/>
          </a:bodyPr>
          <a:lstStyle/>
          <a:p>
            <a:r>
              <a:rPr lang="en-US" dirty="0" smtClean="0"/>
              <a:t>Reaction kinetics and adsorption capacity</a:t>
            </a:r>
          </a:p>
          <a:p>
            <a:pPr lvl="1"/>
            <a:r>
              <a:rPr lang="en-US" dirty="0" smtClean="0"/>
              <a:t>Optimized material volumes</a:t>
            </a:r>
          </a:p>
          <a:p>
            <a:pPr lvl="1"/>
            <a:r>
              <a:rPr lang="en-US" dirty="0" smtClean="0"/>
              <a:t>Material longevity</a:t>
            </a:r>
          </a:p>
          <a:p>
            <a:r>
              <a:rPr lang="en-US" dirty="0" smtClean="0"/>
              <a:t>Improvements to modular system</a:t>
            </a:r>
          </a:p>
          <a:p>
            <a:r>
              <a:rPr lang="en-US" dirty="0" smtClean="0"/>
              <a:t>Finalized bench-scale device</a:t>
            </a:r>
          </a:p>
          <a:p>
            <a:r>
              <a:rPr lang="en-US" dirty="0" smtClean="0"/>
              <a:t>O&amp;M Manual</a:t>
            </a:r>
          </a:p>
          <a:p>
            <a:r>
              <a:rPr lang="en-US" dirty="0" smtClean="0"/>
              <a:t>Economic Analysis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4098" name="Picture 2" descr="Displaying 04-IMG_0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665" y="2541319"/>
            <a:ext cx="2589782" cy="3455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22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151" y="943687"/>
            <a:ext cx="9601196" cy="1303867"/>
          </a:xfrm>
        </p:spPr>
        <p:txBody>
          <a:bodyPr>
            <a:noAutofit/>
          </a:bodyPr>
          <a:lstStyle/>
          <a:p>
            <a:r>
              <a:rPr lang="en-US" sz="4000" dirty="0" smtClean="0"/>
              <a:t>Impacts</a:t>
            </a:r>
            <a:endParaRPr lang="en-US" sz="4000" dirty="0"/>
          </a:p>
        </p:txBody>
      </p:sp>
      <p:sp>
        <p:nvSpPr>
          <p:cNvPr id="13" name="Content Placeholder 12"/>
          <p:cNvSpPr>
            <a:spLocks noGrp="1"/>
          </p:cNvSpPr>
          <p:nvPr>
            <p:ph sz="half" idx="1"/>
          </p:nvPr>
        </p:nvSpPr>
        <p:spPr>
          <a:xfrm>
            <a:off x="4659944" y="2464712"/>
            <a:ext cx="6251403" cy="3310128"/>
          </a:xfrm>
        </p:spPr>
        <p:txBody>
          <a:bodyPr numCol="2">
            <a:noAutofit/>
          </a:bodyPr>
          <a:lstStyle/>
          <a:p>
            <a:pPr marL="457200" lvl="1" indent="0">
              <a:buNone/>
            </a:pPr>
            <a:endParaRPr lang="en-US" dirty="0" smtClean="0"/>
          </a:p>
          <a:p>
            <a:pPr marL="285750" indent="-285750" algn="l">
              <a:buFont typeface="Arial" panose="020B0604020202020204" pitchFamily="34" charset="0"/>
              <a:buChar char="•"/>
            </a:pPr>
            <a:r>
              <a:rPr lang="en-US" dirty="0" smtClean="0"/>
              <a:t>Negative contributions to natural environment</a:t>
            </a:r>
          </a:p>
          <a:p>
            <a:pPr marL="285750" indent="-285750" algn="l">
              <a:buFont typeface="Arial" panose="020B0604020202020204" pitchFamily="34" charset="0"/>
              <a:buChar char="•"/>
            </a:pPr>
            <a:r>
              <a:rPr lang="en-US" dirty="0" smtClean="0"/>
              <a:t>Varied contributions to political systems and economies</a:t>
            </a:r>
          </a:p>
          <a:p>
            <a:pPr marL="285750" indent="-285750" algn="l">
              <a:buFont typeface="Arial" panose="020B0604020202020204" pitchFamily="34" charset="0"/>
              <a:buChar char="•"/>
            </a:pPr>
            <a:r>
              <a:rPr lang="en-US" dirty="0" smtClean="0"/>
              <a:t>Sustainability</a:t>
            </a:r>
            <a:endParaRPr lang="en-US" dirty="0"/>
          </a:p>
        </p:txBody>
      </p:sp>
      <p:sp>
        <p:nvSpPr>
          <p:cNvPr id="5" name="Content Placeholder 4"/>
          <p:cNvSpPr>
            <a:spLocks noGrp="1"/>
          </p:cNvSpPr>
          <p:nvPr>
            <p:ph sz="half" idx="2"/>
          </p:nvPr>
        </p:nvSpPr>
        <p:spPr>
          <a:xfrm>
            <a:off x="1310151" y="2893423"/>
            <a:ext cx="4718304" cy="3310128"/>
          </a:xfrm>
        </p:spPr>
        <p:txBody>
          <a:bodyPr/>
          <a:lstStyle/>
          <a:p>
            <a:pPr>
              <a:buFont typeface="Arial" panose="020B0604020202020204" pitchFamily="34" charset="0"/>
              <a:buChar char="•"/>
            </a:pPr>
            <a:r>
              <a:rPr lang="en-US" dirty="0"/>
              <a:t>Positive </a:t>
            </a:r>
            <a:br>
              <a:rPr lang="en-US" dirty="0"/>
            </a:br>
            <a:r>
              <a:rPr lang="en-US" dirty="0"/>
              <a:t>contributions to health</a:t>
            </a:r>
          </a:p>
          <a:p>
            <a:pPr marL="628650" lvl="1" indent="-171450">
              <a:buFont typeface="Arial" panose="020B0604020202020204" pitchFamily="34" charset="0"/>
              <a:buChar char="•"/>
            </a:pPr>
            <a:r>
              <a:rPr lang="en-US" dirty="0"/>
              <a:t>Arsenic</a:t>
            </a:r>
          </a:p>
          <a:p>
            <a:pPr marL="628650" lvl="1" indent="-171450">
              <a:buFont typeface="Arial" panose="020B0604020202020204" pitchFamily="34" charset="0"/>
              <a:buChar char="•"/>
            </a:pPr>
            <a:r>
              <a:rPr lang="en-US" dirty="0"/>
              <a:t>Uranium</a:t>
            </a:r>
          </a:p>
          <a:p>
            <a:pPr marL="628650" lvl="1" indent="-171450">
              <a:buFont typeface="Arial" panose="020B0604020202020204" pitchFamily="34" charset="0"/>
              <a:buChar char="•"/>
            </a:pPr>
            <a:r>
              <a:rPr lang="en-US" dirty="0"/>
              <a:t>Bacteria</a:t>
            </a:r>
          </a:p>
          <a:p>
            <a:endParaRPr lang="en-US" dirty="0"/>
          </a:p>
        </p:txBody>
      </p:sp>
      <p:sp>
        <p:nvSpPr>
          <p:cNvPr id="3" name="Slide Number Placeholder 2"/>
          <p:cNvSpPr>
            <a:spLocks noGrp="1"/>
          </p:cNvSpPr>
          <p:nvPr>
            <p:ph type="sldNum" sz="quarter" idx="12"/>
          </p:nvPr>
        </p:nvSpPr>
        <p:spPr>
          <a:xfrm>
            <a:off x="11092903" y="5713397"/>
            <a:ext cx="542697" cy="279400"/>
          </a:xfrm>
        </p:spPr>
        <p:txBody>
          <a:bodyPr/>
          <a:lstStyle/>
          <a:p>
            <a:fld id="{D57F1E4F-1CFF-5643-939E-217C01CDF565}" type="slidenum">
              <a:rPr lang="en-US" smtClean="0"/>
              <a:pPr/>
              <a:t>24</a:t>
            </a:fld>
            <a:endParaRPr lang="en-US" dirty="0"/>
          </a:p>
        </p:txBody>
      </p:sp>
      <p:sp>
        <p:nvSpPr>
          <p:cNvPr id="9" name="TextBox 8"/>
          <p:cNvSpPr txBox="1"/>
          <p:nvPr/>
        </p:nvSpPr>
        <p:spPr>
          <a:xfrm>
            <a:off x="4870938" y="6427113"/>
            <a:ext cx="7104185" cy="261610"/>
          </a:xfrm>
          <a:prstGeom prst="rect">
            <a:avLst/>
          </a:prstGeom>
          <a:noFill/>
        </p:spPr>
        <p:txBody>
          <a:bodyPr wrap="square" rtlCol="0">
            <a:spAutoFit/>
          </a:bodyPr>
          <a:lstStyle/>
          <a:p>
            <a:pPr algn="r"/>
            <a:r>
              <a:rPr lang="en-US" sz="1100" dirty="0" smtClean="0"/>
              <a:t>Photo Sources:</a:t>
            </a:r>
            <a:r>
              <a:rPr lang="en-US" sz="1100" dirty="0"/>
              <a:t> </a:t>
            </a:r>
            <a:r>
              <a:rPr lang="en-US" sz="1100" dirty="0" smtClean="0"/>
              <a:t>http</a:t>
            </a:r>
            <a:r>
              <a:rPr lang="en-US" sz="1100" dirty="0"/>
              <a:t>://pavementpieces.com/the-forgotten-navajo-people-in-need/</a:t>
            </a:r>
          </a:p>
        </p:txBody>
      </p:sp>
      <p:pic>
        <p:nvPicPr>
          <p:cNvPr id="4" name="Picture 2" descr="http://pavementpieces.com/wp-content/uploads/2009/10/WaterBoxSpr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625" t="62" r="625" b="32323"/>
          <a:stretch/>
        </p:blipFill>
        <p:spPr bwMode="auto">
          <a:xfrm>
            <a:off x="7934631" y="2534272"/>
            <a:ext cx="3313481" cy="331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0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Total Project Costs</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06970004"/>
              </p:ext>
            </p:extLst>
          </p:nvPr>
        </p:nvGraphicFramePr>
        <p:xfrm>
          <a:off x="3063241" y="2503182"/>
          <a:ext cx="5792052" cy="34658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296899"/>
                <a:gridCol w="1495153"/>
              </a:tblGrid>
              <a:tr h="491502">
                <a:tc>
                  <a:txBody>
                    <a:bodyPr/>
                    <a:lstStyle/>
                    <a:p>
                      <a:pPr algn="ctr"/>
                      <a:r>
                        <a:rPr lang="en-US" sz="2800" dirty="0" smtClean="0"/>
                        <a:t>Cost Category</a:t>
                      </a:r>
                      <a:endParaRPr lang="en-US" sz="2800" dirty="0"/>
                    </a:p>
                  </a:txBody>
                  <a:tcPr marL="160484" marR="160484"/>
                </a:tc>
                <a:tc>
                  <a:txBody>
                    <a:bodyPr/>
                    <a:lstStyle/>
                    <a:p>
                      <a:pPr algn="ctr"/>
                      <a:r>
                        <a:rPr lang="en-US" sz="2800" dirty="0" smtClean="0"/>
                        <a:t>Cost  </a:t>
                      </a:r>
                      <a:endParaRPr lang="en-US" sz="2800" dirty="0"/>
                    </a:p>
                  </a:txBody>
                  <a:tcPr marL="160484" marR="160484"/>
                </a:tc>
              </a:tr>
              <a:tr h="521981">
                <a:tc>
                  <a:txBody>
                    <a:bodyPr/>
                    <a:lstStyle/>
                    <a:p>
                      <a:pPr algn="r"/>
                      <a:r>
                        <a:rPr lang="en-US" sz="2800" dirty="0" smtClean="0"/>
                        <a:t>Travel</a:t>
                      </a:r>
                      <a:endParaRPr lang="en-US" sz="2800" dirty="0"/>
                    </a:p>
                  </a:txBody>
                  <a:tcPr marL="160484" marR="160484"/>
                </a:tc>
                <a:tc>
                  <a:txBody>
                    <a:bodyPr/>
                    <a:lstStyle/>
                    <a:p>
                      <a:pPr algn="ctr"/>
                      <a:r>
                        <a:rPr lang="en-US" sz="2800" dirty="0" smtClean="0"/>
                        <a:t>$16</a:t>
                      </a:r>
                      <a:endParaRPr lang="en-US" sz="2800" dirty="0"/>
                    </a:p>
                  </a:txBody>
                  <a:tcPr marL="160484" marR="160484"/>
                </a:tc>
              </a:tr>
              <a:tr h="951848">
                <a:tc>
                  <a:txBody>
                    <a:bodyPr/>
                    <a:lstStyle/>
                    <a:p>
                      <a:pPr algn="r"/>
                      <a:r>
                        <a:rPr lang="en-US" sz="2800" dirty="0" smtClean="0"/>
                        <a:t>Analytical Laboratory</a:t>
                      </a:r>
                      <a:r>
                        <a:rPr lang="en-US" sz="2800" baseline="0" dirty="0" smtClean="0"/>
                        <a:t> Fees + Shipping</a:t>
                      </a:r>
                      <a:endParaRPr lang="en-US" sz="2800" dirty="0"/>
                    </a:p>
                  </a:txBody>
                  <a:tcPr marL="160484" marR="160484"/>
                </a:tc>
                <a:tc>
                  <a:txBody>
                    <a:bodyPr/>
                    <a:lstStyle/>
                    <a:p>
                      <a:pPr algn="ctr"/>
                      <a:r>
                        <a:rPr lang="en-US" sz="2800" dirty="0" smtClean="0"/>
                        <a:t>$260</a:t>
                      </a:r>
                      <a:endParaRPr lang="en-US" sz="2800" dirty="0"/>
                    </a:p>
                  </a:txBody>
                  <a:tcPr marL="160484" marR="160484"/>
                </a:tc>
              </a:tr>
              <a:tr h="951848">
                <a:tc>
                  <a:txBody>
                    <a:bodyPr/>
                    <a:lstStyle/>
                    <a:p>
                      <a:pPr algn="r"/>
                      <a:r>
                        <a:rPr lang="en-US" sz="2800" dirty="0" smtClean="0"/>
                        <a:t>Project Materials and Chemicals</a:t>
                      </a:r>
                      <a:endParaRPr lang="en-US" sz="2800" dirty="0"/>
                    </a:p>
                  </a:txBody>
                  <a:tcPr marL="160484" marR="160484"/>
                </a:tc>
                <a:tc>
                  <a:txBody>
                    <a:bodyPr/>
                    <a:lstStyle/>
                    <a:p>
                      <a:pPr algn="ctr"/>
                      <a:r>
                        <a:rPr lang="en-US" sz="2800" dirty="0" smtClean="0"/>
                        <a:t>$984</a:t>
                      </a:r>
                      <a:endParaRPr lang="en-US" sz="2800" dirty="0"/>
                    </a:p>
                  </a:txBody>
                  <a:tcPr marL="160484" marR="160484"/>
                </a:tc>
              </a:tr>
              <a:tr h="521981">
                <a:tc>
                  <a:txBody>
                    <a:bodyPr/>
                    <a:lstStyle/>
                    <a:p>
                      <a:pPr algn="r"/>
                      <a:r>
                        <a:rPr lang="en-US" sz="2800" b="1" dirty="0" smtClean="0">
                          <a:solidFill>
                            <a:srgbClr val="FF0000"/>
                          </a:solidFill>
                        </a:rPr>
                        <a:t>Total Costs</a:t>
                      </a:r>
                      <a:endParaRPr lang="en-US" sz="2800" b="1" dirty="0">
                        <a:solidFill>
                          <a:srgbClr val="FF0000"/>
                        </a:solidFill>
                      </a:endParaRPr>
                    </a:p>
                  </a:txBody>
                  <a:tcPr marL="160484" marR="160484"/>
                </a:tc>
                <a:tc>
                  <a:txBody>
                    <a:bodyPr/>
                    <a:lstStyle/>
                    <a:p>
                      <a:pPr algn="ctr"/>
                      <a:r>
                        <a:rPr lang="en-US" sz="2800" b="1" dirty="0" smtClean="0">
                          <a:solidFill>
                            <a:srgbClr val="FF0000"/>
                          </a:solidFill>
                        </a:rPr>
                        <a:t>$1260</a:t>
                      </a:r>
                      <a:endParaRPr lang="en-US" sz="2800" b="1" dirty="0">
                        <a:solidFill>
                          <a:srgbClr val="FF0000"/>
                        </a:solidFill>
                      </a:endParaRPr>
                    </a:p>
                  </a:txBody>
                  <a:tcPr marL="160484" marR="160484"/>
                </a:tc>
              </a:tr>
            </a:tbl>
          </a:graphicData>
        </a:graphic>
      </p:graphicFrame>
      <p:sp>
        <p:nvSpPr>
          <p:cNvPr id="2" name="Slide Number Placeholder 1"/>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98316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1003" y="990948"/>
            <a:ext cx="6241816" cy="1020732"/>
          </a:xfrm>
        </p:spPr>
        <p:txBody>
          <a:bodyPr/>
          <a:lstStyle/>
          <a:p>
            <a:r>
              <a:rPr lang="en-US" dirty="0" smtClean="0"/>
              <a:t>Acknowledgements</a:t>
            </a:r>
            <a:endParaRPr lang="en-US" dirty="0"/>
          </a:p>
        </p:txBody>
      </p:sp>
      <p:sp>
        <p:nvSpPr>
          <p:cNvPr id="6" name="Text Placeholder 5"/>
          <p:cNvSpPr>
            <a:spLocks noGrp="1"/>
          </p:cNvSpPr>
          <p:nvPr>
            <p:ph type="body" sz="half" idx="2"/>
          </p:nvPr>
        </p:nvSpPr>
        <p:spPr>
          <a:xfrm>
            <a:off x="1091003" y="2377440"/>
            <a:ext cx="6241816" cy="3234466"/>
          </a:xfrm>
        </p:spPr>
        <p:txBody>
          <a:bodyPr>
            <a:normAutofit/>
          </a:bodyPr>
          <a:lstStyle/>
          <a:p>
            <a:pPr marL="285750" indent="-285750" algn="l">
              <a:buFont typeface="Arial" panose="020B0604020202020204" pitchFamily="34" charset="0"/>
              <a:buChar char="•"/>
            </a:pPr>
            <a:r>
              <a:rPr lang="en-US" dirty="0" smtClean="0"/>
              <a:t>Dr. Paul Gremillion, Northern Arizona University</a:t>
            </a:r>
          </a:p>
          <a:p>
            <a:pPr marL="285750" indent="-285750" algn="l">
              <a:buFont typeface="Arial" panose="020B0604020202020204" pitchFamily="34" charset="0"/>
              <a:buChar char="•"/>
            </a:pPr>
            <a:r>
              <a:rPr lang="en-US" dirty="0" smtClean="0"/>
              <a:t>Dr. Michael Ketterer, Metropolitan State College of Denver</a:t>
            </a:r>
          </a:p>
          <a:p>
            <a:pPr marL="285750" indent="-285750" algn="l">
              <a:buFont typeface="Arial" panose="020B0604020202020204" pitchFamily="34" charset="0"/>
              <a:buChar char="•"/>
            </a:pPr>
            <a:r>
              <a:rPr lang="en-US" dirty="0" smtClean="0"/>
              <a:t>Dr. Bridget Bero, Northern Arizona University</a:t>
            </a:r>
          </a:p>
          <a:p>
            <a:pPr marL="285750" indent="-285750" algn="l">
              <a:buFont typeface="Arial" panose="020B0604020202020204" pitchFamily="34" charset="0"/>
              <a:buChar char="•"/>
            </a:pPr>
            <a:r>
              <a:rPr lang="en-US" dirty="0" smtClean="0"/>
              <a:t>Dr. Wilbert Odem, Northern Arizona University</a:t>
            </a:r>
          </a:p>
          <a:p>
            <a:pPr marL="285750" indent="-285750" algn="l">
              <a:buFont typeface="Arial" panose="020B0604020202020204" pitchFamily="34" charset="0"/>
              <a:buChar char="•"/>
            </a:pPr>
            <a:r>
              <a:rPr lang="en-US" dirty="0" smtClean="0"/>
              <a:t>Dr. Terry Baxter, Northern Arizona University</a:t>
            </a:r>
          </a:p>
          <a:p>
            <a:pPr marL="285750" indent="-285750" algn="l">
              <a:buFont typeface="Arial" panose="020B0604020202020204" pitchFamily="34" charset="0"/>
              <a:buChar char="•"/>
            </a:pPr>
            <a:r>
              <a:rPr lang="en-US" dirty="0" smtClean="0"/>
              <a:t>Staff at Lake Mary Water Treatment Plant in Flagstaff, AZ</a:t>
            </a:r>
          </a:p>
          <a:p>
            <a:pPr marL="285750" indent="-285750" algn="l">
              <a:buFont typeface="Arial" panose="020B0604020202020204" pitchFamily="34" charset="0"/>
              <a:buChar char="•"/>
            </a:pPr>
            <a:r>
              <a:rPr lang="en-US" dirty="0" smtClean="0"/>
              <a:t>Emerson Jones, Mechanical Engineering Student, Northern Arizona University</a:t>
            </a:r>
            <a:endParaRPr lang="en-US" dirty="0"/>
          </a:p>
        </p:txBody>
      </p:sp>
      <p:sp>
        <p:nvSpPr>
          <p:cNvPr id="7" name="TextBox 6"/>
          <p:cNvSpPr txBox="1"/>
          <p:nvPr/>
        </p:nvSpPr>
        <p:spPr>
          <a:xfrm>
            <a:off x="7729426" y="6604084"/>
            <a:ext cx="4462574" cy="253916"/>
          </a:xfrm>
          <a:prstGeom prst="rect">
            <a:avLst/>
          </a:prstGeom>
          <a:noFill/>
        </p:spPr>
        <p:txBody>
          <a:bodyPr wrap="square" rtlCol="0">
            <a:spAutoFit/>
          </a:bodyPr>
          <a:lstStyle/>
          <a:p>
            <a:r>
              <a:rPr lang="en-US" sz="1050" dirty="0"/>
              <a:t>Photo Source: http://originwater-int.com/tag/frac-flowback-water-treatment/</a:t>
            </a:r>
          </a:p>
        </p:txBody>
      </p:sp>
      <p:sp>
        <p:nvSpPr>
          <p:cNvPr id="2" name="Slide Number Placeholder 1"/>
          <p:cNvSpPr>
            <a:spLocks noGrp="1"/>
          </p:cNvSpPr>
          <p:nvPr>
            <p:ph type="sldNum" sz="quarter" idx="12"/>
          </p:nvPr>
        </p:nvSpPr>
        <p:spPr>
          <a:xfrm>
            <a:off x="11069103" y="5760279"/>
            <a:ext cx="542697" cy="279400"/>
          </a:xfrm>
        </p:spPr>
        <p:txBody>
          <a:bodyPr/>
          <a:lstStyle/>
          <a:p>
            <a:fld id="{D57F1E4F-1CFF-5643-939E-217C01CDF565}" type="slidenum">
              <a:rPr lang="en-US" smtClean="0"/>
              <a:pPr/>
              <a:t>26</a:t>
            </a:fld>
            <a:endParaRPr lang="en-US" dirty="0"/>
          </a:p>
        </p:txBody>
      </p:sp>
      <p:pic>
        <p:nvPicPr>
          <p:cNvPr id="2052" name="Picture 4" descr="http://originwater-int.com/wp-content/uploads/2013/08/Clean-Drinking-Water.jpg"/>
          <p:cNvPicPr>
            <a:picLocks noChangeAspect="1" noChangeArrowheads="1"/>
          </p:cNvPicPr>
          <p:nvPr/>
        </p:nvPicPr>
        <p:blipFill rotWithShape="1">
          <a:blip r:embed="rId3">
            <a:extLst>
              <a:ext uri="{28A0092B-C50C-407E-A947-70E740481C1C}">
                <a14:useLocalDpi xmlns:a14="http://schemas.microsoft.com/office/drawing/2010/main" val="0"/>
              </a:ext>
            </a:extLst>
          </a:blip>
          <a:srcRect r="40106"/>
          <a:stretch/>
        </p:blipFill>
        <p:spPr bwMode="auto">
          <a:xfrm>
            <a:off x="7111660" y="1371600"/>
            <a:ext cx="3957443" cy="4388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62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arkansasonline.com/img/photos/2010/06/28/Bangladesh_Drinking_Arsenic_t598.JPG?b7052f07a6139e7088ebc43100469802b2560d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8854"/>
            <a:ext cx="12192000" cy="8114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06048" y="6404071"/>
            <a:ext cx="7888357" cy="253916"/>
          </a:xfrm>
          <a:prstGeom prst="rect">
            <a:avLst/>
          </a:prstGeom>
          <a:noFill/>
        </p:spPr>
        <p:txBody>
          <a:bodyPr wrap="square" rtlCol="0">
            <a:spAutoFit/>
          </a:bodyPr>
          <a:lstStyle/>
          <a:p>
            <a:r>
              <a:rPr lang="en-US" sz="1050" dirty="0" smtClean="0">
                <a:solidFill>
                  <a:schemeClr val="bg1"/>
                </a:solidFill>
              </a:rPr>
              <a:t>Photo </a:t>
            </a:r>
            <a:r>
              <a:rPr lang="en-US" sz="1050" dirty="0">
                <a:solidFill>
                  <a:schemeClr val="bg1"/>
                </a:solidFill>
              </a:rPr>
              <a:t>Source: http://www.nwaonline.com/news/2010/jun/28/arsenic-killing-bangladeshis-20100628</a:t>
            </a:r>
            <a:r>
              <a:rPr lang="en-US" sz="1050" dirty="0" smtClean="0">
                <a:solidFill>
                  <a:schemeClr val="bg1"/>
                </a:solidFill>
              </a:rPr>
              <a:t>/</a:t>
            </a:r>
            <a:endParaRPr lang="en-US" sz="800" dirty="0">
              <a:solidFill>
                <a:schemeClr val="bg1"/>
              </a:solidFill>
            </a:endParaRPr>
          </a:p>
        </p:txBody>
      </p:sp>
      <p:sp>
        <p:nvSpPr>
          <p:cNvPr id="6" name="TextBox 5"/>
          <p:cNvSpPr txBox="1"/>
          <p:nvPr/>
        </p:nvSpPr>
        <p:spPr>
          <a:xfrm>
            <a:off x="6001842" y="4594686"/>
            <a:ext cx="3101008" cy="769441"/>
          </a:xfrm>
          <a:prstGeom prst="rect">
            <a:avLst/>
          </a:prstGeom>
          <a:noFill/>
        </p:spPr>
        <p:txBody>
          <a:bodyPr wrap="square" rtlCol="0">
            <a:spAutoFit/>
          </a:bodyPr>
          <a:lstStyle/>
          <a:p>
            <a:r>
              <a:rPr lang="en-US" sz="4400" b="1" dirty="0" smtClean="0">
                <a:solidFill>
                  <a:schemeClr val="bg1"/>
                </a:solidFill>
              </a:rPr>
              <a:t>Questions?</a:t>
            </a:r>
            <a:endParaRPr lang="en-US" sz="4400" b="1" dirty="0">
              <a:solidFill>
                <a:schemeClr val="bg1"/>
              </a:solidFill>
            </a:endParaRPr>
          </a:p>
        </p:txBody>
      </p:sp>
      <p:sp>
        <p:nvSpPr>
          <p:cNvPr id="2" name="Slide Number Placeholder 1"/>
          <p:cNvSpPr>
            <a:spLocks noGrp="1"/>
          </p:cNvSpPr>
          <p:nvPr>
            <p:ph type="sldNum" sz="quarter" idx="12"/>
          </p:nvPr>
        </p:nvSpPr>
        <p:spPr>
          <a:xfrm>
            <a:off x="10721494" y="6064937"/>
            <a:ext cx="542697" cy="279400"/>
          </a:xfrm>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1544218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D84065D-F351-4B03-BD91-D8A6B8D4B362}" type="slidenum">
              <a:rPr lang="en-US" smtClean="0"/>
              <a:t>28</a:t>
            </a:fld>
            <a:endParaRPr lang="en-US" dirty="0"/>
          </a:p>
        </p:txBody>
      </p:sp>
    </p:spTree>
    <p:extLst>
      <p:ext uri="{BB962C8B-B14F-4D97-AF65-F5344CB8AC3E}">
        <p14:creationId xmlns:p14="http://schemas.microsoft.com/office/powerpoint/2010/main" val="20685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discovernavajo.com/images/Navajo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22"/>
            <a:ext cx="12192000" cy="68725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801795" y="0"/>
            <a:ext cx="3035709" cy="1214652"/>
          </a:xfrm>
        </p:spPr>
        <p:txBody>
          <a:bodyPr>
            <a:noAutofit/>
          </a:bodyPr>
          <a:lstStyle/>
          <a:p>
            <a:pPr algn="r"/>
            <a:r>
              <a:rPr lang="en-US" sz="4000" b="1" dirty="0" smtClean="0">
                <a:solidFill>
                  <a:srgbClr val="0070C0"/>
                </a:solidFill>
              </a:rPr>
              <a:t>           </a:t>
            </a:r>
            <a:r>
              <a:rPr lang="en-US" sz="3800" b="1" dirty="0" smtClean="0">
                <a:solidFill>
                  <a:srgbClr val="0070C0"/>
                </a:solidFill>
              </a:rPr>
              <a:t>Project       Location</a:t>
            </a:r>
            <a:endParaRPr lang="en-US" sz="3800" b="1" dirty="0">
              <a:solidFill>
                <a:srgbClr val="0070C0"/>
              </a:solidFill>
            </a:endParaRPr>
          </a:p>
        </p:txBody>
      </p:sp>
      <p:sp>
        <p:nvSpPr>
          <p:cNvPr id="4" name="Slide Number Placeholder 3"/>
          <p:cNvSpPr>
            <a:spLocks noGrp="1"/>
          </p:cNvSpPr>
          <p:nvPr>
            <p:ph type="sldNum" sz="quarter" idx="12"/>
          </p:nvPr>
        </p:nvSpPr>
        <p:spPr>
          <a:xfrm>
            <a:off x="10741527" y="5967642"/>
            <a:ext cx="542697" cy="279400"/>
          </a:xfrm>
        </p:spPr>
        <p:txBody>
          <a:bodyPr/>
          <a:lstStyle/>
          <a:p>
            <a:fld id="{D57F1E4F-1CFF-5643-939E-217C01CDF565}" type="slidenum">
              <a:rPr lang="en-US" smtClean="0"/>
              <a:pPr/>
              <a:t>3</a:t>
            </a:fld>
            <a:endParaRPr lang="en-US" dirty="0"/>
          </a:p>
        </p:txBody>
      </p:sp>
      <p:sp>
        <p:nvSpPr>
          <p:cNvPr id="5" name="TextBox 4"/>
          <p:cNvSpPr txBox="1"/>
          <p:nvPr/>
        </p:nvSpPr>
        <p:spPr>
          <a:xfrm>
            <a:off x="3833488" y="6550223"/>
            <a:ext cx="5396948" cy="307777"/>
          </a:xfrm>
          <a:prstGeom prst="rect">
            <a:avLst/>
          </a:prstGeom>
          <a:noFill/>
        </p:spPr>
        <p:txBody>
          <a:bodyPr wrap="square" rtlCol="0">
            <a:spAutoFit/>
          </a:bodyPr>
          <a:lstStyle/>
          <a:p>
            <a:pPr algn="r"/>
            <a:r>
              <a:rPr lang="en-US" sz="1400" dirty="0"/>
              <a:t>Map Source: http://discovernavajo.com/images/Navajomap.jpg</a:t>
            </a:r>
          </a:p>
        </p:txBody>
      </p:sp>
      <p:pic>
        <p:nvPicPr>
          <p:cNvPr id="5122" name="Picture 2" descr="http://www.ceco.net/zDepot/drawing-png-files/north-arrow-10-compass-rose-symbols-arrows-free-autocad-blocks-28.dw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9" y="40944"/>
            <a:ext cx="1173707" cy="117370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9035979">
            <a:off x="820879" y="5689040"/>
            <a:ext cx="803128" cy="385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460310" y="4572000"/>
            <a:ext cx="13648" cy="382137"/>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1466850" y="4905788"/>
            <a:ext cx="133350" cy="35201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1600200" y="5257800"/>
            <a:ext cx="676275" cy="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H="1" flipV="1">
            <a:off x="2276475" y="2533650"/>
            <a:ext cx="9525" cy="272415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H="1">
            <a:off x="685800" y="2533650"/>
            <a:ext cx="1590675"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685800" y="2533649"/>
            <a:ext cx="0" cy="71935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H="1">
            <a:off x="476250" y="3257550"/>
            <a:ext cx="209550" cy="9525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457200" y="3421739"/>
            <a:ext cx="0" cy="473986"/>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a:off x="476250" y="3895725"/>
            <a:ext cx="209550" cy="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685800" y="3895725"/>
            <a:ext cx="0" cy="15240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685800" y="4057650"/>
            <a:ext cx="92122" cy="11430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777922" y="4171950"/>
            <a:ext cx="0" cy="20996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a:off x="777922" y="4391025"/>
            <a:ext cx="231728" cy="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1019175" y="4381919"/>
            <a:ext cx="0" cy="190081"/>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7" name="Straight Connector 36"/>
          <p:cNvCxnSpPr/>
          <p:nvPr/>
        </p:nvCxnSpPr>
        <p:spPr>
          <a:xfrm>
            <a:off x="1009650" y="4572000"/>
            <a:ext cx="450660" cy="0"/>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9" name="Straight Connector 38"/>
          <p:cNvCxnSpPr/>
          <p:nvPr/>
        </p:nvCxnSpPr>
        <p:spPr>
          <a:xfrm>
            <a:off x="777922" y="4215025"/>
            <a:ext cx="0" cy="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06022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3"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1001679"/>
            <a:ext cx="3718455" cy="1371600"/>
          </a:xfrm>
        </p:spPr>
        <p:txBody>
          <a:bodyPr>
            <a:noAutofit/>
          </a:bodyPr>
          <a:lstStyle/>
          <a:p>
            <a:r>
              <a:rPr lang="en-US" sz="4400" dirty="0" smtClean="0"/>
              <a:t>Project Background</a:t>
            </a:r>
            <a:endParaRPr lang="en-US" sz="4400" dirty="0"/>
          </a:p>
        </p:txBody>
      </p:sp>
      <p:sp>
        <p:nvSpPr>
          <p:cNvPr id="3" name="Content Placeholder 2"/>
          <p:cNvSpPr>
            <a:spLocks noGrp="1"/>
          </p:cNvSpPr>
          <p:nvPr>
            <p:ph idx="1"/>
          </p:nvPr>
        </p:nvSpPr>
        <p:spPr>
          <a:xfrm>
            <a:off x="5765950" y="1398802"/>
            <a:ext cx="5931597" cy="4329930"/>
          </a:xfrm>
        </p:spPr>
        <p:txBody>
          <a:bodyPr>
            <a:noAutofit/>
          </a:bodyPr>
          <a:lstStyle/>
          <a:p>
            <a:pPr>
              <a:spcBef>
                <a:spcPts val="0"/>
              </a:spcBef>
            </a:pPr>
            <a:r>
              <a:rPr lang="en-US" sz="2800" u="sng" dirty="0" smtClean="0"/>
              <a:t>Bennett Freeze Area</a:t>
            </a:r>
          </a:p>
          <a:p>
            <a:pPr lvl="1">
              <a:spcBef>
                <a:spcPts val="0"/>
              </a:spcBef>
            </a:pPr>
            <a:r>
              <a:rPr lang="en-US" sz="2400" dirty="0" smtClean="0"/>
              <a:t>43 </a:t>
            </a:r>
            <a:r>
              <a:rPr lang="en-US" sz="2400" dirty="0"/>
              <a:t>year-long freeze on infrastructure development</a:t>
            </a:r>
          </a:p>
          <a:p>
            <a:pPr lvl="1"/>
            <a:r>
              <a:rPr lang="en-US" sz="2400" dirty="0" smtClean="0"/>
              <a:t>72.8% of residents have no regulated water</a:t>
            </a:r>
          </a:p>
          <a:p>
            <a:r>
              <a:rPr lang="en-US" sz="2800" u="sng" dirty="0" smtClean="0"/>
              <a:t>Well Contamination:</a:t>
            </a:r>
          </a:p>
          <a:p>
            <a:pPr lvl="1"/>
            <a:r>
              <a:rPr lang="en-US" sz="2400" dirty="0" smtClean="0"/>
              <a:t>Naturally occurring uranium and abandoned uranium mines</a:t>
            </a:r>
          </a:p>
          <a:p>
            <a:pPr lvl="1"/>
            <a:r>
              <a:rPr lang="en-US" sz="2400" dirty="0" smtClean="0"/>
              <a:t>Naturally occurring arsenic</a:t>
            </a:r>
          </a:p>
          <a:p>
            <a:pPr lvl="1"/>
            <a:r>
              <a:rPr lang="en-US" sz="2400" dirty="0" smtClean="0"/>
              <a:t>Bacteria</a:t>
            </a:r>
            <a:endParaRPr lang="en-US" sz="2400" dirty="0"/>
          </a:p>
        </p:txBody>
      </p:sp>
      <p:sp>
        <p:nvSpPr>
          <p:cNvPr id="7" name="Text Placeholder 6"/>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a:xfrm>
            <a:off x="11032630" y="5728732"/>
            <a:ext cx="542697" cy="279400"/>
          </a:xfrm>
        </p:spPr>
        <p:txBody>
          <a:bodyPr/>
          <a:lstStyle/>
          <a:p>
            <a:fld id="{5D84065D-F351-4B03-BD91-D8A6B8D4B362}" type="slidenum">
              <a:rPr lang="en-US" smtClean="0"/>
              <a:t>4</a:t>
            </a:fld>
            <a:endParaRPr lang="en-US" dirty="0"/>
          </a:p>
        </p:txBody>
      </p:sp>
      <p:pic>
        <p:nvPicPr>
          <p:cNvPr id="13314" name="Picture 2" descr="http://www.epa.gov/region9/superfund/navajo-nation/images/water-hauling-station-in-Ganado-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68" y="2751665"/>
            <a:ext cx="4472139" cy="335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4009" y="6386518"/>
            <a:ext cx="10167991" cy="584775"/>
          </a:xfrm>
          <a:prstGeom prst="rect">
            <a:avLst/>
          </a:prstGeom>
          <a:noFill/>
        </p:spPr>
        <p:txBody>
          <a:bodyPr wrap="square" rtlCol="0">
            <a:spAutoFit/>
          </a:bodyPr>
          <a:lstStyle/>
          <a:p>
            <a:pPr algn="r"/>
            <a:r>
              <a:rPr lang="en-US" sz="800" dirty="0"/>
              <a:t>Photo Source: </a:t>
            </a:r>
            <a:r>
              <a:rPr lang="en-US" sz="800" dirty="0">
                <a:hlinkClick r:id="rId4"/>
              </a:rPr>
              <a:t>http://</a:t>
            </a:r>
            <a:r>
              <a:rPr lang="en-US" sz="800" dirty="0" smtClean="0">
                <a:hlinkClick r:id="rId4"/>
              </a:rPr>
              <a:t>www.epa.gov/region9/superfund/navajo-nation/contaminated-water.html</a:t>
            </a:r>
            <a:r>
              <a:rPr lang="en-US" sz="800" dirty="0" smtClean="0"/>
              <a:t/>
            </a:r>
            <a:br>
              <a:rPr lang="en-US" sz="800" dirty="0" smtClean="0"/>
            </a:br>
            <a:r>
              <a:rPr lang="en-US" sz="800" dirty="0" smtClean="0"/>
              <a:t>Data Sources: </a:t>
            </a:r>
            <a:r>
              <a:rPr lang="en-US" sz="800" dirty="0"/>
              <a:t>Ingram, J. C. (2011). </a:t>
            </a:r>
            <a:r>
              <a:rPr lang="en-US" sz="800" i="1" dirty="0"/>
              <a:t>Characterization of Chelating Agents in Non-regulated Water Sources on Navajo Lands.</a:t>
            </a:r>
            <a:r>
              <a:rPr lang="en-US" sz="800" dirty="0"/>
              <a:t> Flagstaff: Northern Arizona University.</a:t>
            </a:r>
          </a:p>
          <a:p>
            <a:pPr algn="r"/>
            <a:r>
              <a:rPr lang="en-US" sz="800" dirty="0"/>
              <a:t>Northwestern University Chemistry Department. (Unknown). </a:t>
            </a:r>
            <a:r>
              <a:rPr lang="en-US" sz="800" i="1" dirty="0"/>
              <a:t>Navajo Nation Water Quality Project</a:t>
            </a:r>
            <a:r>
              <a:rPr lang="en-US" sz="800" dirty="0"/>
              <a:t>. Retrieved from Navajo Water: http://navajowater.org/</a:t>
            </a:r>
          </a:p>
          <a:p>
            <a:pPr algn="r"/>
            <a:endParaRPr lang="en-US" sz="800" dirty="0"/>
          </a:p>
        </p:txBody>
      </p:sp>
    </p:spTree>
    <p:extLst>
      <p:ext uri="{BB962C8B-B14F-4D97-AF65-F5344CB8AC3E}">
        <p14:creationId xmlns:p14="http://schemas.microsoft.com/office/powerpoint/2010/main" val="23570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Purpose</a:t>
            </a:r>
            <a:endParaRPr lang="en-US" dirty="0"/>
          </a:p>
        </p:txBody>
      </p:sp>
      <p:sp>
        <p:nvSpPr>
          <p:cNvPr id="3" name="Content Placeholder 2"/>
          <p:cNvSpPr>
            <a:spLocks noGrp="1"/>
          </p:cNvSpPr>
          <p:nvPr>
            <p:ph idx="1"/>
          </p:nvPr>
        </p:nvSpPr>
        <p:spPr/>
        <p:txBody>
          <a:bodyPr/>
          <a:lstStyle/>
          <a:p>
            <a:pPr algn="ctr"/>
            <a:r>
              <a:rPr lang="en-US" dirty="0" smtClean="0"/>
              <a:t>Design a </a:t>
            </a:r>
            <a:r>
              <a:rPr lang="en-US" dirty="0"/>
              <a:t>low-cost, electricity-free water </a:t>
            </a:r>
            <a:r>
              <a:rPr lang="en-US" dirty="0" smtClean="0"/>
              <a:t>filtration unit</a:t>
            </a:r>
          </a:p>
          <a:p>
            <a:pPr algn="ctr"/>
            <a:r>
              <a:rPr lang="en-US" dirty="0" smtClean="0"/>
              <a:t>Reduce uranium</a:t>
            </a:r>
            <a:r>
              <a:rPr lang="en-US" dirty="0"/>
              <a:t>, arsenic, and </a:t>
            </a:r>
            <a:r>
              <a:rPr lang="en-US" dirty="0" smtClean="0"/>
              <a:t>coliforms (bacteria)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04938293"/>
              </p:ext>
            </p:extLst>
          </p:nvPr>
        </p:nvGraphicFramePr>
        <p:xfrm>
          <a:off x="1576939" y="3832592"/>
          <a:ext cx="9109240" cy="16459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77310"/>
                <a:gridCol w="1645056"/>
                <a:gridCol w="1737155"/>
                <a:gridCol w="3449719"/>
              </a:tblGrid>
              <a:tr h="394014">
                <a:tc>
                  <a:txBody>
                    <a:bodyPr/>
                    <a:lstStyle/>
                    <a:p>
                      <a:pPr algn="ctr"/>
                      <a:r>
                        <a:rPr lang="en-US" sz="2400" dirty="0" smtClean="0"/>
                        <a:t>Contaminant</a:t>
                      </a:r>
                      <a:endParaRPr lang="en-US" sz="2400" dirty="0"/>
                    </a:p>
                  </a:txBody>
                  <a:tcPr/>
                </a:tc>
                <a:tc>
                  <a:txBody>
                    <a:bodyPr/>
                    <a:lstStyle/>
                    <a:p>
                      <a:pPr algn="ctr"/>
                      <a:r>
                        <a:rPr lang="en-US" sz="2400" dirty="0" smtClean="0"/>
                        <a:t>Uranium</a:t>
                      </a:r>
                      <a:endParaRPr lang="en-US" sz="2400" dirty="0"/>
                    </a:p>
                  </a:txBody>
                  <a:tcPr/>
                </a:tc>
                <a:tc>
                  <a:txBody>
                    <a:bodyPr/>
                    <a:lstStyle/>
                    <a:p>
                      <a:pPr algn="ctr"/>
                      <a:r>
                        <a:rPr lang="en-US" sz="2400" dirty="0" smtClean="0"/>
                        <a:t>Arsenic</a:t>
                      </a:r>
                      <a:endParaRPr lang="en-US" sz="2400" dirty="0"/>
                    </a:p>
                  </a:txBody>
                  <a:tcPr/>
                </a:tc>
                <a:tc>
                  <a:txBody>
                    <a:bodyPr/>
                    <a:lstStyle/>
                    <a:p>
                      <a:pPr algn="ctr"/>
                      <a:r>
                        <a:rPr lang="en-US" sz="2400" dirty="0" smtClean="0"/>
                        <a:t>Total</a:t>
                      </a:r>
                      <a:r>
                        <a:rPr lang="en-US" sz="2400" baseline="0" dirty="0" smtClean="0"/>
                        <a:t> Coliforms</a:t>
                      </a:r>
                      <a:endParaRPr lang="en-US" sz="2400" dirty="0"/>
                    </a:p>
                  </a:txBody>
                  <a:tcPr/>
                </a:tc>
              </a:tr>
              <a:tr h="370840">
                <a:tc>
                  <a:txBody>
                    <a:bodyPr/>
                    <a:lstStyle/>
                    <a:p>
                      <a:pPr algn="ctr"/>
                      <a:r>
                        <a:rPr lang="en-US" sz="2400" dirty="0" smtClean="0"/>
                        <a:t>Maximum Contaminant Limit</a:t>
                      </a:r>
                      <a:endParaRPr lang="en-US" sz="2400" dirty="0"/>
                    </a:p>
                  </a:txBody>
                  <a:tcPr/>
                </a:tc>
                <a:tc>
                  <a:txBody>
                    <a:bodyPr/>
                    <a:lstStyle/>
                    <a:p>
                      <a:pPr algn="ctr"/>
                      <a:r>
                        <a:rPr lang="en-US" sz="2400" kern="1200" dirty="0" smtClean="0">
                          <a:solidFill>
                            <a:schemeClr val="dk1"/>
                          </a:solidFill>
                          <a:effectLst/>
                          <a:latin typeface="+mn-lt"/>
                          <a:ea typeface="+mn-ea"/>
                          <a:cs typeface="+mn-cs"/>
                        </a:rPr>
                        <a:t>30 µg/L</a:t>
                      </a:r>
                      <a:endParaRPr lang="en-US" sz="2400" dirty="0"/>
                    </a:p>
                  </a:txBody>
                  <a:tcPr/>
                </a:tc>
                <a:tc>
                  <a:txBody>
                    <a:bodyPr/>
                    <a:lstStyle/>
                    <a:p>
                      <a:pPr algn="ctr"/>
                      <a:r>
                        <a:rPr lang="en-US" sz="2400" dirty="0" smtClean="0"/>
                        <a:t>10 </a:t>
                      </a:r>
                      <a:r>
                        <a:rPr lang="en-US" sz="2400" kern="1200" dirty="0" smtClean="0">
                          <a:solidFill>
                            <a:schemeClr val="dk1"/>
                          </a:solidFill>
                          <a:effectLst/>
                          <a:latin typeface="+mn-lt"/>
                          <a:ea typeface="+mn-ea"/>
                          <a:cs typeface="+mn-cs"/>
                        </a:rPr>
                        <a:t>µg/L</a:t>
                      </a:r>
                      <a:endParaRPr lang="en-US" sz="2400" dirty="0"/>
                    </a:p>
                  </a:txBody>
                  <a:tcPr/>
                </a:tc>
                <a:tc>
                  <a:txBody>
                    <a:bodyPr/>
                    <a:lstStyle/>
                    <a:p>
                      <a:pPr algn="ctr"/>
                      <a:r>
                        <a:rPr lang="en-US" sz="2400" kern="1200" dirty="0" smtClean="0">
                          <a:solidFill>
                            <a:schemeClr val="dk1"/>
                          </a:solidFill>
                          <a:effectLst/>
                          <a:latin typeface="+mn-lt"/>
                          <a:ea typeface="+mn-ea"/>
                          <a:cs typeface="+mn-cs"/>
                        </a:rPr>
                        <a:t>No more than one sample can be total coliform-positive per month</a:t>
                      </a:r>
                      <a:endParaRPr lang="en-US" sz="2400" dirty="0"/>
                    </a:p>
                  </a:txBody>
                  <a:tcPr/>
                </a:tc>
              </a:tr>
            </a:tbl>
          </a:graphicData>
        </a:graphic>
      </p:graphicFrame>
      <p:sp>
        <p:nvSpPr>
          <p:cNvPr id="5" name="TextBox 4"/>
          <p:cNvSpPr txBox="1"/>
          <p:nvPr/>
        </p:nvSpPr>
        <p:spPr>
          <a:xfrm>
            <a:off x="6609348" y="6519446"/>
            <a:ext cx="7138737" cy="338554"/>
          </a:xfrm>
          <a:prstGeom prst="rect">
            <a:avLst/>
          </a:prstGeom>
          <a:noFill/>
        </p:spPr>
        <p:txBody>
          <a:bodyPr wrap="square" rtlCol="0">
            <a:spAutoFit/>
          </a:bodyPr>
          <a:lstStyle/>
          <a:p>
            <a:r>
              <a:rPr lang="en-US" sz="1600" dirty="0" smtClean="0"/>
              <a:t>USEPA Source: http</a:t>
            </a:r>
            <a:r>
              <a:rPr lang="en-US" sz="1600" dirty="0"/>
              <a:t>://water.epa.gov/drink/contaminants/index.cfm</a:t>
            </a:r>
          </a:p>
        </p:txBody>
      </p:sp>
      <p:sp>
        <p:nvSpPr>
          <p:cNvPr id="6" name="Slide Number Placeholder 5"/>
          <p:cNvSpPr>
            <a:spLocks noGrp="1"/>
          </p:cNvSpPr>
          <p:nvPr>
            <p:ph type="sldNum" sz="quarter" idx="12"/>
          </p:nvPr>
        </p:nvSpPr>
        <p:spPr>
          <a:xfrm>
            <a:off x="10811101" y="6007101"/>
            <a:ext cx="542697" cy="279400"/>
          </a:xfrm>
        </p:spPr>
        <p:txBody>
          <a:bodyPr/>
          <a:lstStyle/>
          <a:p>
            <a:fld id="{5D84065D-F351-4B03-BD91-D8A6B8D4B362}" type="slidenum">
              <a:rPr lang="en-US" smtClean="0"/>
              <a:t>5</a:t>
            </a:fld>
            <a:endParaRPr lang="en-US" dirty="0"/>
          </a:p>
        </p:txBody>
      </p:sp>
    </p:spTree>
    <p:extLst>
      <p:ext uri="{BB962C8B-B14F-4D97-AF65-F5344CB8AC3E}">
        <p14:creationId xmlns:p14="http://schemas.microsoft.com/office/powerpoint/2010/main" val="3272139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Exclusions/Limitations</a:t>
            </a:r>
            <a:endParaRPr lang="en-US" dirty="0"/>
          </a:p>
        </p:txBody>
      </p:sp>
      <p:sp>
        <p:nvSpPr>
          <p:cNvPr id="8" name="Content Placeholder 7"/>
          <p:cNvSpPr>
            <a:spLocks noGrp="1"/>
          </p:cNvSpPr>
          <p:nvPr>
            <p:ph idx="1"/>
          </p:nvPr>
        </p:nvSpPr>
        <p:spPr/>
        <p:txBody>
          <a:bodyPr>
            <a:normAutofit/>
          </a:bodyPr>
          <a:lstStyle/>
          <a:p>
            <a:pPr marL="0" indent="0">
              <a:buNone/>
            </a:pPr>
            <a:r>
              <a:rPr lang="en-US" dirty="0" smtClean="0"/>
              <a:t>This project does not include:</a:t>
            </a:r>
          </a:p>
          <a:p>
            <a:r>
              <a:rPr lang="en-US" dirty="0"/>
              <a:t>Determination of reaction kinetics for each material</a:t>
            </a:r>
          </a:p>
          <a:p>
            <a:r>
              <a:rPr lang="en-US" dirty="0"/>
              <a:t>Maintenance/Replacement requirements</a:t>
            </a:r>
          </a:p>
          <a:p>
            <a:r>
              <a:rPr lang="en-US" dirty="0"/>
              <a:t>Field </a:t>
            </a:r>
            <a:r>
              <a:rPr lang="en-US" dirty="0" smtClean="0"/>
              <a:t>testing</a:t>
            </a:r>
          </a:p>
          <a:p>
            <a:r>
              <a:rPr lang="en-US" dirty="0" smtClean="0"/>
              <a:t>Bacteria testing</a:t>
            </a:r>
            <a:endParaRPr lang="en-US" dirty="0"/>
          </a:p>
          <a:p>
            <a:r>
              <a:rPr lang="en-US" dirty="0" smtClean="0"/>
              <a:t>Design or construction of full-scale water filtration unit for implementation</a:t>
            </a:r>
          </a:p>
          <a:p>
            <a:endParaRPr lang="en-US" dirty="0" smtClean="0"/>
          </a:p>
          <a:p>
            <a:endParaRPr lang="en-US" dirty="0" smtClean="0"/>
          </a:p>
        </p:txBody>
      </p:sp>
      <p:sp>
        <p:nvSpPr>
          <p:cNvPr id="7" name="Slide Number Placeholder 6"/>
          <p:cNvSpPr>
            <a:spLocks noGrp="1"/>
          </p:cNvSpPr>
          <p:nvPr>
            <p:ph type="sldNum" sz="quarter" idx="12"/>
          </p:nvPr>
        </p:nvSpPr>
        <p:spPr>
          <a:xfrm>
            <a:off x="10741527" y="6007101"/>
            <a:ext cx="542697" cy="279400"/>
          </a:xfrm>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7268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Design Constraints</a:t>
            </a:r>
            <a:r>
              <a:rPr lang="en-US" sz="4000" dirty="0"/>
              <a:t> </a:t>
            </a:r>
            <a:r>
              <a:rPr lang="en-US" sz="4000" dirty="0" smtClean="0"/>
              <a:t>and Requirements</a:t>
            </a:r>
            <a:endParaRPr lang="en-US" sz="4000" dirty="0"/>
          </a:p>
        </p:txBody>
      </p:sp>
      <p:sp>
        <p:nvSpPr>
          <p:cNvPr id="6" name="Text Placeholder 5"/>
          <p:cNvSpPr>
            <a:spLocks noGrp="1"/>
          </p:cNvSpPr>
          <p:nvPr>
            <p:ph type="body" idx="1"/>
          </p:nvPr>
        </p:nvSpPr>
        <p:spPr>
          <a:xfrm>
            <a:off x="1295400" y="2658533"/>
            <a:ext cx="4200525" cy="380502"/>
          </a:xfrm>
        </p:spPr>
        <p:txBody>
          <a:bodyPr/>
          <a:lstStyle/>
          <a:p>
            <a:pPr algn="ctr"/>
            <a:r>
              <a:rPr lang="en-US" sz="3200" dirty="0" smtClean="0"/>
              <a:t>Constraints</a:t>
            </a:r>
            <a:endParaRPr lang="en-US" sz="3200" dirty="0"/>
          </a:p>
        </p:txBody>
      </p:sp>
      <p:sp>
        <p:nvSpPr>
          <p:cNvPr id="3" name="Content Placeholder 2"/>
          <p:cNvSpPr>
            <a:spLocks noGrp="1"/>
          </p:cNvSpPr>
          <p:nvPr>
            <p:ph sz="half" idx="2"/>
          </p:nvPr>
        </p:nvSpPr>
        <p:spPr>
          <a:xfrm>
            <a:off x="1295400" y="3039035"/>
            <a:ext cx="4718304" cy="2632605"/>
          </a:xfrm>
        </p:spPr>
        <p:txBody>
          <a:bodyPr>
            <a:noAutofit/>
          </a:bodyPr>
          <a:lstStyle/>
          <a:p>
            <a:pPr marL="0" indent="0">
              <a:buNone/>
            </a:pPr>
            <a:r>
              <a:rPr lang="en-US" sz="2800" dirty="0"/>
              <a:t>The device must:</a:t>
            </a:r>
          </a:p>
          <a:p>
            <a:pPr lvl="0"/>
            <a:r>
              <a:rPr lang="en-US" sz="2800" dirty="0"/>
              <a:t>Function as a point-of-use device</a:t>
            </a:r>
          </a:p>
          <a:p>
            <a:pPr lvl="0"/>
            <a:r>
              <a:rPr lang="en-US" sz="2800" dirty="0"/>
              <a:t>Operate without </a:t>
            </a:r>
            <a:r>
              <a:rPr lang="en-US" sz="2800" dirty="0" smtClean="0"/>
              <a:t>electricity</a:t>
            </a:r>
            <a:endParaRPr lang="en-US" sz="2800" dirty="0"/>
          </a:p>
        </p:txBody>
      </p:sp>
      <p:sp>
        <p:nvSpPr>
          <p:cNvPr id="7" name="Text Placeholder 6"/>
          <p:cNvSpPr>
            <a:spLocks noGrp="1"/>
          </p:cNvSpPr>
          <p:nvPr>
            <p:ph type="body" sz="quarter" idx="3"/>
          </p:nvPr>
        </p:nvSpPr>
        <p:spPr>
          <a:xfrm>
            <a:off x="6013704" y="2658533"/>
            <a:ext cx="4885271" cy="380502"/>
          </a:xfrm>
        </p:spPr>
        <p:txBody>
          <a:bodyPr/>
          <a:lstStyle/>
          <a:p>
            <a:pPr algn="ctr"/>
            <a:r>
              <a:rPr lang="en-US" sz="3200" dirty="0" smtClean="0"/>
              <a:t>Requirements</a:t>
            </a:r>
            <a:endParaRPr lang="en-US" sz="3200" dirty="0"/>
          </a:p>
        </p:txBody>
      </p:sp>
      <p:sp>
        <p:nvSpPr>
          <p:cNvPr id="8" name="Content Placeholder 7"/>
          <p:cNvSpPr>
            <a:spLocks noGrp="1"/>
          </p:cNvSpPr>
          <p:nvPr>
            <p:ph sz="quarter" idx="4"/>
          </p:nvPr>
        </p:nvSpPr>
        <p:spPr>
          <a:xfrm>
            <a:off x="6013704" y="3130206"/>
            <a:ext cx="5452155" cy="2696853"/>
          </a:xfrm>
        </p:spPr>
        <p:txBody>
          <a:bodyPr>
            <a:normAutofit fontScale="25000" lnSpcReduction="20000"/>
          </a:bodyPr>
          <a:lstStyle/>
          <a:p>
            <a:pPr marL="0" indent="0">
              <a:buNone/>
            </a:pPr>
            <a:r>
              <a:rPr lang="en-US" sz="11200" dirty="0"/>
              <a:t>The device must:</a:t>
            </a:r>
          </a:p>
          <a:p>
            <a:pPr lvl="0"/>
            <a:r>
              <a:rPr lang="en-US" sz="11200" dirty="0" smtClean="0"/>
              <a:t>Reduce uranium </a:t>
            </a:r>
            <a:r>
              <a:rPr lang="en-US" sz="11200" dirty="0"/>
              <a:t>and arsenic to concentrations below their MCLs</a:t>
            </a:r>
          </a:p>
          <a:p>
            <a:pPr lvl="1"/>
            <a:r>
              <a:rPr lang="en-US" sz="11200" dirty="0"/>
              <a:t>Less than 30 µg/L for uranium</a:t>
            </a:r>
          </a:p>
          <a:p>
            <a:pPr lvl="1"/>
            <a:r>
              <a:rPr lang="en-US" sz="11200" dirty="0"/>
              <a:t>Less than 10 µg/L for arsenic</a:t>
            </a:r>
          </a:p>
          <a:p>
            <a:pPr lvl="0"/>
            <a:r>
              <a:rPr lang="en-US" sz="11200" dirty="0" smtClean="0"/>
              <a:t>Produce bacteria-free </a:t>
            </a:r>
            <a:r>
              <a:rPr lang="en-US" sz="11200" dirty="0"/>
              <a:t>water </a:t>
            </a:r>
          </a:p>
          <a:p>
            <a:endParaRPr lang="en-US" dirty="0"/>
          </a:p>
        </p:txBody>
      </p:sp>
      <p:sp>
        <p:nvSpPr>
          <p:cNvPr id="4" name="Slide Number Placeholder 3"/>
          <p:cNvSpPr>
            <a:spLocks noGrp="1"/>
          </p:cNvSpPr>
          <p:nvPr>
            <p:ph type="sldNum" sz="quarter" idx="12"/>
          </p:nvPr>
        </p:nvSpPr>
        <p:spPr>
          <a:xfrm>
            <a:off x="10625249" y="5918230"/>
            <a:ext cx="542697" cy="279400"/>
          </a:xfrm>
        </p:spPr>
        <p:txBody>
          <a:bodyPr/>
          <a:lstStyle/>
          <a:p>
            <a:fld id="{5D84065D-F351-4B03-BD91-D8A6B8D4B362}" type="slidenum">
              <a:rPr lang="en-US" smtClean="0"/>
              <a:t>7</a:t>
            </a:fld>
            <a:endParaRPr lang="en-US" dirty="0"/>
          </a:p>
        </p:txBody>
      </p:sp>
    </p:spTree>
    <p:extLst>
      <p:ext uri="{BB962C8B-B14F-4D97-AF65-F5344CB8AC3E}">
        <p14:creationId xmlns:p14="http://schemas.microsoft.com/office/powerpoint/2010/main" val="25686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5" name="Content Placeholder 4"/>
          <p:cNvSpPr>
            <a:spLocks noGrp="1"/>
          </p:cNvSpPr>
          <p:nvPr>
            <p:ph idx="1"/>
          </p:nvPr>
        </p:nvSpPr>
        <p:spPr/>
        <p:txBody>
          <a:bodyPr numCol="2"/>
          <a:lstStyle/>
          <a:p>
            <a:pPr marL="457200" indent="-457200">
              <a:buFont typeface="+mj-lt"/>
              <a:buAutoNum type="arabicPeriod"/>
            </a:pPr>
            <a:r>
              <a:rPr lang="en-US" dirty="0" smtClean="0"/>
              <a:t>Selection of Water Quality Tests</a:t>
            </a:r>
          </a:p>
          <a:p>
            <a:pPr marL="457200" indent="-457200">
              <a:buFont typeface="+mj-lt"/>
              <a:buAutoNum type="arabicPeriod"/>
            </a:pPr>
            <a:r>
              <a:rPr lang="en-US" dirty="0" smtClean="0"/>
              <a:t>Identification of Testing Facilities</a:t>
            </a:r>
          </a:p>
          <a:p>
            <a:pPr marL="457200" indent="-457200">
              <a:buFont typeface="+mj-lt"/>
              <a:buAutoNum type="arabicPeriod"/>
            </a:pPr>
            <a:r>
              <a:rPr lang="en-US" dirty="0" smtClean="0"/>
              <a:t>Synthetic Water Creation</a:t>
            </a:r>
          </a:p>
          <a:p>
            <a:pPr marL="457200" indent="-457200">
              <a:buFont typeface="+mj-lt"/>
              <a:buAutoNum type="arabicPeriod"/>
            </a:pPr>
            <a:r>
              <a:rPr lang="en-US" dirty="0" smtClean="0"/>
              <a:t>Evaluation of Existing Technologies</a:t>
            </a:r>
          </a:p>
          <a:p>
            <a:pPr marL="457200" indent="-457200">
              <a:buFont typeface="+mj-lt"/>
              <a:buAutoNum type="arabicPeriod"/>
            </a:pPr>
            <a:endParaRPr lang="en-US" dirty="0" smtClean="0"/>
          </a:p>
          <a:p>
            <a:pPr marL="457200" indent="-457200">
              <a:buFont typeface="+mj-lt"/>
              <a:buAutoNum type="arabicPeriod"/>
            </a:pPr>
            <a:r>
              <a:rPr lang="en-US" dirty="0" smtClean="0"/>
              <a:t>Identification of Alternatives</a:t>
            </a:r>
          </a:p>
          <a:p>
            <a:pPr marL="457200" indent="-457200">
              <a:buFont typeface="+mj-lt"/>
              <a:buAutoNum type="arabicPeriod"/>
            </a:pPr>
            <a:r>
              <a:rPr lang="en-US" dirty="0" smtClean="0"/>
              <a:t>Column Testing of Alternatives</a:t>
            </a:r>
          </a:p>
          <a:p>
            <a:pPr marL="457200" indent="-457200">
              <a:buFont typeface="+mj-lt"/>
              <a:buAutoNum type="arabicPeriod"/>
            </a:pPr>
            <a:r>
              <a:rPr lang="en-US" dirty="0" smtClean="0"/>
              <a:t>Testing of Modular Configurations</a:t>
            </a:r>
          </a:p>
          <a:p>
            <a:pPr marL="457200" indent="-457200">
              <a:buFont typeface="+mj-lt"/>
              <a:buAutoNum type="arabicPeriod"/>
            </a:pPr>
            <a:r>
              <a:rPr lang="en-US" dirty="0" smtClean="0"/>
              <a:t>Final Recommendations</a:t>
            </a:r>
          </a:p>
          <a:p>
            <a:pPr marL="457200" indent="-457200">
              <a:buFont typeface="+mj-lt"/>
              <a:buAutoNum type="arabicPeriod"/>
            </a:pPr>
            <a:endParaRPr lang="en-US" dirty="0" smtClean="0"/>
          </a:p>
          <a:p>
            <a:endParaRPr lang="en-US" dirty="0"/>
          </a:p>
        </p:txBody>
      </p:sp>
      <p:sp>
        <p:nvSpPr>
          <p:cNvPr id="3" name="Slide Number Placeholder 2"/>
          <p:cNvSpPr>
            <a:spLocks noGrp="1"/>
          </p:cNvSpPr>
          <p:nvPr>
            <p:ph type="sldNum" sz="quarter" idx="12"/>
          </p:nvPr>
        </p:nvSpPr>
        <p:spPr>
          <a:xfrm>
            <a:off x="10750943" y="6007101"/>
            <a:ext cx="542697" cy="279400"/>
          </a:xfrm>
        </p:spPr>
        <p:txBody>
          <a:bodyPr/>
          <a:lstStyle/>
          <a:p>
            <a:fld id="{5D84065D-F351-4B03-BD91-D8A6B8D4B362}" type="slidenum">
              <a:rPr lang="en-US" smtClean="0"/>
              <a:t>8</a:t>
            </a:fld>
            <a:endParaRPr lang="en-US" dirty="0"/>
          </a:p>
        </p:txBody>
      </p:sp>
    </p:spTree>
    <p:extLst>
      <p:ext uri="{BB962C8B-B14F-4D97-AF65-F5344CB8AC3E}">
        <p14:creationId xmlns:p14="http://schemas.microsoft.com/office/powerpoint/2010/main" val="118827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518" y="592540"/>
            <a:ext cx="4407566" cy="1468800"/>
          </a:xfrm>
        </p:spPr>
        <p:txBody>
          <a:bodyPr>
            <a:normAutofit/>
          </a:bodyPr>
          <a:lstStyle/>
          <a:p>
            <a:r>
              <a:rPr lang="en-US" sz="3600" dirty="0" smtClean="0"/>
              <a:t>Synthetic Water Development</a:t>
            </a:r>
            <a:endParaRPr lang="en-US" sz="3600"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362735317"/>
              </p:ext>
            </p:extLst>
          </p:nvPr>
        </p:nvGraphicFramePr>
        <p:xfrm>
          <a:off x="5531084" y="972979"/>
          <a:ext cx="5830640" cy="2346960"/>
        </p:xfrm>
        <a:graphic>
          <a:graphicData uri="http://schemas.openxmlformats.org/drawingml/2006/table">
            <a:tbl>
              <a:tblPr firstRow="1" bandRow="1">
                <a:tableStyleId>{5C22544A-7EE6-4342-B048-85BDC9FD1C3A}</a:tableStyleId>
              </a:tblPr>
              <a:tblGrid>
                <a:gridCol w="1622203"/>
                <a:gridCol w="899332"/>
                <a:gridCol w="855407"/>
                <a:gridCol w="973393"/>
                <a:gridCol w="1480305"/>
              </a:tblGrid>
              <a:tr h="370840">
                <a:tc>
                  <a:txBody>
                    <a:bodyPr/>
                    <a:lstStyle/>
                    <a:p>
                      <a:pPr marL="0" marR="0" algn="ctr">
                        <a:spcBef>
                          <a:spcPts val="0"/>
                        </a:spcBef>
                        <a:spcAft>
                          <a:spcPts val="0"/>
                        </a:spcAft>
                      </a:pP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smtClean="0">
                          <a:effectLst/>
                        </a:rPr>
                        <a:t>pH</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U (µg/L)</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rPr>
                        <a:t>As (µg/L)</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smtClean="0">
                          <a:effectLst/>
                          <a:latin typeface="+mn-lt"/>
                          <a:ea typeface="MS Mincho" panose="02020609040205080304" pitchFamily="49" charset="-128"/>
                          <a:cs typeface="Times New Roman" panose="02020603050405020304" pitchFamily="18" charset="0"/>
                        </a:rPr>
                        <a:t>Coliforms</a:t>
                      </a:r>
                    </a:p>
                    <a:p>
                      <a:pPr marL="0" marR="0" algn="ctr">
                        <a:spcBef>
                          <a:spcPts val="0"/>
                        </a:spcBef>
                        <a:spcAft>
                          <a:spcPts val="0"/>
                        </a:spcAft>
                      </a:pPr>
                      <a:r>
                        <a:rPr lang="en-US" sz="1800" dirty="0" smtClean="0">
                          <a:effectLst/>
                          <a:latin typeface="+mn-lt"/>
                          <a:ea typeface="MS Mincho" panose="02020609040205080304" pitchFamily="49" charset="-128"/>
                          <a:cs typeface="Times New Roman" panose="02020603050405020304" pitchFamily="18" charset="0"/>
                        </a:rPr>
                        <a:t>(CFU/100</a:t>
                      </a:r>
                      <a:r>
                        <a:rPr lang="en-US" sz="1800" baseline="0" dirty="0" smtClean="0">
                          <a:effectLst/>
                          <a:latin typeface="+mn-lt"/>
                          <a:ea typeface="MS Mincho" panose="02020609040205080304" pitchFamily="49" charset="-128"/>
                          <a:cs typeface="Times New Roman" panose="02020603050405020304" pitchFamily="18" charset="0"/>
                        </a:rPr>
                        <a:t> mL)</a:t>
                      </a:r>
                      <a:endParaRPr lang="en-US" sz="1800" dirty="0">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Synthetic</a:t>
                      </a:r>
                      <a:r>
                        <a:rPr lang="en-US" sz="2000" baseline="0" dirty="0" smtClean="0">
                          <a:effectLst/>
                          <a:latin typeface="+mn-lt"/>
                          <a:ea typeface="MS Mincho" panose="02020609040205080304" pitchFamily="49" charset="-128"/>
                          <a:cs typeface="Times New Roman" panose="02020603050405020304" pitchFamily="18" charset="0"/>
                        </a:rPr>
                        <a:t> Water Goals</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7.8-8.4</a:t>
                      </a: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100</a:t>
                      </a: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70</a:t>
                      </a: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Less than</a:t>
                      </a:r>
                      <a:r>
                        <a:rPr lang="en-US" sz="2000" baseline="0" dirty="0" smtClean="0">
                          <a:effectLst/>
                          <a:latin typeface="+mn-lt"/>
                          <a:ea typeface="MS Mincho" panose="02020609040205080304" pitchFamily="49" charset="-128"/>
                          <a:cs typeface="Times New Roman" panose="02020603050405020304" pitchFamily="18" charset="0"/>
                        </a:rPr>
                        <a:t> 100</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Actual Synthetic</a:t>
                      </a:r>
                      <a:r>
                        <a:rPr lang="en-US" sz="2000" baseline="0" dirty="0" smtClean="0">
                          <a:effectLst/>
                          <a:latin typeface="+mn-lt"/>
                          <a:ea typeface="MS Mincho" panose="02020609040205080304" pitchFamily="49" charset="-128"/>
                          <a:cs typeface="Times New Roman" panose="02020603050405020304" pitchFamily="18" charset="0"/>
                        </a:rPr>
                        <a:t> Water</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7.72</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84.71</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68.65</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latin typeface="+mn-lt"/>
                          <a:ea typeface="MS Mincho" panose="02020609040205080304" pitchFamily="49" charset="-128"/>
                          <a:cs typeface="Times New Roman" panose="02020603050405020304" pitchFamily="18" charset="0"/>
                        </a:rPr>
                        <a:t>2</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0725" t="32609" r="16993" b="10725"/>
          <a:stretch/>
        </p:blipFill>
        <p:spPr>
          <a:xfrm>
            <a:off x="1012517" y="2421043"/>
            <a:ext cx="4074333" cy="3311983"/>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5638974" y="3492599"/>
            <a:ext cx="5805774" cy="2169825"/>
          </a:xfrm>
          <a:prstGeom prst="rect">
            <a:avLst/>
          </a:prstGeom>
        </p:spPr>
        <p:txBody>
          <a:bodyPr wrap="square">
            <a:spAutoFit/>
          </a:bodyPr>
          <a:lstStyle/>
          <a:p>
            <a:pPr marL="342900" indent="-342900">
              <a:spcAft>
                <a:spcPts val="600"/>
              </a:spcAft>
              <a:buClr>
                <a:srgbClr val="00B0F0"/>
              </a:buClr>
              <a:buFont typeface="+mj-lt"/>
              <a:buAutoNum type="arabicPeriod"/>
            </a:pPr>
            <a:r>
              <a:rPr lang="en-US" sz="2400" dirty="0" smtClean="0"/>
              <a:t>Determination of ratio of groundwater to surface water</a:t>
            </a:r>
          </a:p>
          <a:p>
            <a:pPr marL="342900" indent="-342900">
              <a:spcAft>
                <a:spcPts val="600"/>
              </a:spcAft>
              <a:buClr>
                <a:srgbClr val="00B0F0"/>
              </a:buClr>
              <a:buFont typeface="+mj-lt"/>
              <a:buAutoNum type="arabicPeriod"/>
            </a:pPr>
            <a:r>
              <a:rPr lang="en-US" sz="2400" dirty="0"/>
              <a:t>Blending of groundwater and surface water</a:t>
            </a:r>
          </a:p>
          <a:p>
            <a:pPr marL="342900" indent="-342900">
              <a:spcAft>
                <a:spcPts val="600"/>
              </a:spcAft>
              <a:buClr>
                <a:srgbClr val="00B0F0"/>
              </a:buClr>
              <a:buFont typeface="+mj-lt"/>
              <a:buAutoNum type="arabicPeriod"/>
            </a:pPr>
            <a:r>
              <a:rPr lang="en-US" sz="2400" dirty="0" smtClean="0"/>
              <a:t>Creation of uranium and arsenic standards</a:t>
            </a:r>
          </a:p>
          <a:p>
            <a:pPr marL="342900" indent="-342900">
              <a:spcAft>
                <a:spcPts val="600"/>
              </a:spcAft>
              <a:buClr>
                <a:srgbClr val="00B0F0"/>
              </a:buClr>
              <a:buFont typeface="+mj-lt"/>
              <a:buAutoNum type="arabicPeriod"/>
            </a:pPr>
            <a:r>
              <a:rPr lang="en-US" sz="2400" dirty="0" smtClean="0"/>
              <a:t>Spiking  with uranium and arsenic standards</a:t>
            </a:r>
            <a:endParaRPr lang="en-US" sz="2400" dirty="0"/>
          </a:p>
        </p:txBody>
      </p:sp>
    </p:spTree>
    <p:extLst>
      <p:ext uri="{BB962C8B-B14F-4D97-AF65-F5344CB8AC3E}">
        <p14:creationId xmlns:p14="http://schemas.microsoft.com/office/powerpoint/2010/main" val="30935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1318</TotalTime>
  <Words>1568</Words>
  <Application>Microsoft Office PowerPoint</Application>
  <PresentationFormat>Widescreen</PresentationFormat>
  <Paragraphs>640</Paragraphs>
  <Slides>28</Slides>
  <Notes>11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MS Mincho</vt:lpstr>
      <vt:lpstr>Arial</vt:lpstr>
      <vt:lpstr>Calibri</vt:lpstr>
      <vt:lpstr>Garamond</vt:lpstr>
      <vt:lpstr>Times New Roman</vt:lpstr>
      <vt:lpstr>Organic</vt:lpstr>
      <vt:lpstr>WATER FILTRATION DEVICE FOR URANIUM, ARSENIC, &amp;  BACTERIA REMOVAL</vt:lpstr>
      <vt:lpstr>PowerPoint Presentation</vt:lpstr>
      <vt:lpstr>           Project       Location</vt:lpstr>
      <vt:lpstr>Project Background</vt:lpstr>
      <vt:lpstr>Project Purpose</vt:lpstr>
      <vt:lpstr>Design Exclusions/Limitations</vt:lpstr>
      <vt:lpstr>Design Constraints and Requirements</vt:lpstr>
      <vt:lpstr>Approach</vt:lpstr>
      <vt:lpstr>Synthetic Water Development</vt:lpstr>
      <vt:lpstr>Alternatives</vt:lpstr>
      <vt:lpstr>Column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Results</vt:lpstr>
      <vt:lpstr>Modular Configuration Testing and Results</vt:lpstr>
      <vt:lpstr>Final Recommendations</vt:lpstr>
      <vt:lpstr>Final Recommendations</vt:lpstr>
      <vt:lpstr>Further Improvements</vt:lpstr>
      <vt:lpstr>Impacts</vt:lpstr>
      <vt:lpstr>Total Project Costs</vt:lpstr>
      <vt:lpstr>Acknowledgements</vt:lpstr>
      <vt:lpstr>PowerPoint Presentation</vt:lpstr>
      <vt:lpstr>References</vt:lpstr>
    </vt:vector>
  </TitlesOfParts>
  <Company>Northern Arizona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Ann Dilks</dc:creator>
  <cp:lastModifiedBy>Cheryl Ann Dilks</cp:lastModifiedBy>
  <cp:revision>127</cp:revision>
  <dcterms:created xsi:type="dcterms:W3CDTF">2014-04-17T04:57:14Z</dcterms:created>
  <dcterms:modified xsi:type="dcterms:W3CDTF">2014-04-30T03:04:27Z</dcterms:modified>
</cp:coreProperties>
</file>